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257" r:id="rId3"/>
    <p:sldId id="258" r:id="rId4"/>
    <p:sldId id="259" r:id="rId5"/>
    <p:sldId id="260" r:id="rId6"/>
    <p:sldId id="272" r:id="rId7"/>
    <p:sldId id="262" r:id="rId8"/>
    <p:sldId id="263" r:id="rId9"/>
    <p:sldId id="261" r:id="rId10"/>
    <p:sldId id="273" r:id="rId11"/>
    <p:sldId id="264" r:id="rId12"/>
    <p:sldId id="266" r:id="rId13"/>
    <p:sldId id="265" r:id="rId14"/>
    <p:sldId id="270" r:id="rId15"/>
    <p:sldId id="274" r:id="rId16"/>
    <p:sldId id="283" r:id="rId17"/>
    <p:sldId id="284" r:id="rId18"/>
    <p:sldId id="318" r:id="rId19"/>
    <p:sldId id="282" r:id="rId20"/>
    <p:sldId id="267" r:id="rId21"/>
    <p:sldId id="275" r:id="rId22"/>
    <p:sldId id="268" r:id="rId23"/>
    <p:sldId id="271" r:id="rId24"/>
    <p:sldId id="276" r:id="rId25"/>
    <p:sldId id="277" r:id="rId26"/>
    <p:sldId id="294" r:id="rId27"/>
    <p:sldId id="295" r:id="rId28"/>
    <p:sldId id="278" r:id="rId29"/>
    <p:sldId id="296" r:id="rId30"/>
    <p:sldId id="279" r:id="rId31"/>
    <p:sldId id="280" r:id="rId32"/>
    <p:sldId id="289" r:id="rId33"/>
    <p:sldId id="290" r:id="rId34"/>
    <p:sldId id="281" r:id="rId35"/>
    <p:sldId id="285" r:id="rId36"/>
    <p:sldId id="291" r:id="rId37"/>
    <p:sldId id="292" r:id="rId38"/>
    <p:sldId id="293" r:id="rId39"/>
    <p:sldId id="286" r:id="rId40"/>
    <p:sldId id="297" r:id="rId41"/>
    <p:sldId id="298" r:id="rId42"/>
    <p:sldId id="299" r:id="rId43"/>
    <p:sldId id="300" r:id="rId44"/>
    <p:sldId id="302" r:id="rId45"/>
    <p:sldId id="301" r:id="rId46"/>
    <p:sldId id="303" r:id="rId47"/>
    <p:sldId id="304" r:id="rId48"/>
    <p:sldId id="305" r:id="rId49"/>
    <p:sldId id="306" r:id="rId50"/>
    <p:sldId id="307" r:id="rId51"/>
    <p:sldId id="308" r:id="rId52"/>
    <p:sldId id="309" r:id="rId53"/>
    <p:sldId id="310" r:id="rId54"/>
    <p:sldId id="312" r:id="rId55"/>
    <p:sldId id="313" r:id="rId56"/>
    <p:sldId id="314" r:id="rId57"/>
    <p:sldId id="316" r:id="rId58"/>
    <p:sldId id="317" r:id="rId59"/>
    <p:sldId id="315" r:id="rId60"/>
    <p:sldId id="287" r:id="rId61"/>
    <p:sldId id="269" r:id="rId62"/>
    <p:sldId id="288"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9"/>
    <p:restoredTop sz="76722"/>
  </p:normalViewPr>
  <p:slideViewPr>
    <p:cSldViewPr snapToGrid="0" snapToObjects="1">
      <p:cViewPr varScale="1">
        <p:scale>
          <a:sx n="95" d="100"/>
          <a:sy n="95" d="100"/>
        </p:scale>
        <p:origin x="3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314E1-FD41-B143-A024-2A04DD2251E0}" type="datetimeFigureOut">
              <a:rPr lang="en-LK" smtClean="0"/>
              <a:t>2024-02-23</a:t>
            </a:fld>
            <a:endParaRPr lang="en-L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706E6-D493-1A40-B914-F06D21E0FDE7}" type="slidenum">
              <a:rPr lang="en-LK" smtClean="0"/>
              <a:t>‹#›</a:t>
            </a:fld>
            <a:endParaRPr lang="en-LK"/>
          </a:p>
        </p:txBody>
      </p:sp>
    </p:spTree>
    <p:extLst>
      <p:ext uri="{BB962C8B-B14F-4D97-AF65-F5344CB8AC3E}">
        <p14:creationId xmlns:p14="http://schemas.microsoft.com/office/powerpoint/2010/main" val="4017078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docker.com/compose/reference/build/"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Why containers are such big deal? </a:t>
            </a:r>
            <a:br>
              <a:rPr lang="en-LK" dirty="0"/>
            </a:br>
            <a:br>
              <a:rPr lang="en-LK" dirty="0"/>
            </a:br>
            <a:r>
              <a:rPr lang="en-LK" dirty="0"/>
              <a:t>Mainframe to PC – PC distributed arch/ Changing networks and putting in Fiber/ TCP-IP</a:t>
            </a:r>
            <a:br>
              <a:rPr lang="en-LK" dirty="0"/>
            </a:br>
            <a:endParaRPr lang="en-LK" dirty="0"/>
          </a:p>
          <a:p>
            <a:r>
              <a:rPr lang="en-LK" dirty="0"/>
              <a:t>Baremetal to Virtual – Servers were too powerful, had lot of idle time. Better ways to utilize it was virtualizing. Lots of OS within single piece of H/W. Those are defaults, we are still using them.</a:t>
            </a:r>
            <a:br>
              <a:rPr lang="en-LK" dirty="0"/>
            </a:br>
            <a:endParaRPr lang="en-LK" dirty="0"/>
          </a:p>
          <a:p>
            <a:r>
              <a:rPr lang="en-LK" dirty="0"/>
              <a:t>DC to Cloud – Easy, cheap, disposable compute power via an internet connection. Everyone is know using cloud in some form.</a:t>
            </a:r>
            <a:br>
              <a:rPr lang="en-LK" dirty="0"/>
            </a:br>
            <a:endParaRPr lang="en-LK" dirty="0"/>
          </a:p>
          <a:p>
            <a:r>
              <a:rPr lang="en-LK" dirty="0"/>
              <a:t>Containers – Serveless/ FaaS made posible by containers. Because they are running within containers. We are allready at levels where this is the default way to run apps</a:t>
            </a:r>
          </a:p>
          <a:p>
            <a:endParaRPr lang="en-LK" dirty="0"/>
          </a:p>
          <a:p>
            <a:r>
              <a:rPr lang="en-LK" dirty="0"/>
              <a:t>These migration waves has been happening so quickly.</a:t>
            </a:r>
          </a:p>
        </p:txBody>
      </p:sp>
      <p:sp>
        <p:nvSpPr>
          <p:cNvPr id="4" name="Slide Number Placeholder 3"/>
          <p:cNvSpPr>
            <a:spLocks noGrp="1"/>
          </p:cNvSpPr>
          <p:nvPr>
            <p:ph type="sldNum" sz="quarter" idx="5"/>
          </p:nvPr>
        </p:nvSpPr>
        <p:spPr/>
        <p:txBody>
          <a:bodyPr/>
          <a:lstStyle/>
          <a:p>
            <a:fld id="{822706E6-D493-1A40-B914-F06D21E0FDE7}" type="slidenum">
              <a:rPr lang="en-LK" smtClean="0"/>
              <a:t>4</a:t>
            </a:fld>
            <a:endParaRPr lang="en-LK"/>
          </a:p>
        </p:txBody>
      </p:sp>
    </p:spTree>
    <p:extLst>
      <p:ext uri="{BB962C8B-B14F-4D97-AF65-F5344CB8AC3E}">
        <p14:creationId xmlns:p14="http://schemas.microsoft.com/office/powerpoint/2010/main" val="337633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Gret UX for developers to interact with containers</a:t>
            </a:r>
          </a:p>
        </p:txBody>
      </p:sp>
      <p:sp>
        <p:nvSpPr>
          <p:cNvPr id="4" name="Slide Number Placeholder 3"/>
          <p:cNvSpPr>
            <a:spLocks noGrp="1"/>
          </p:cNvSpPr>
          <p:nvPr>
            <p:ph type="sldNum" sz="quarter" idx="5"/>
          </p:nvPr>
        </p:nvSpPr>
        <p:spPr/>
        <p:txBody>
          <a:bodyPr/>
          <a:lstStyle/>
          <a:p>
            <a:fld id="{822706E6-D493-1A40-B914-F06D21E0FDE7}" type="slidenum">
              <a:rPr lang="en-LK" smtClean="0"/>
              <a:t>18</a:t>
            </a:fld>
            <a:endParaRPr lang="en-LK"/>
          </a:p>
        </p:txBody>
      </p:sp>
    </p:spTree>
    <p:extLst>
      <p:ext uri="{BB962C8B-B14F-4D97-AF65-F5344CB8AC3E}">
        <p14:creationId xmlns:p14="http://schemas.microsoft.com/office/powerpoint/2010/main" val="119519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Docker uses Client Server Architecture. Docker client talks to the Docker deamon which may run on the same system or can event connect to a remote one</a:t>
            </a:r>
            <a:br>
              <a:rPr lang="en-LK" dirty="0"/>
            </a:br>
            <a:br>
              <a:rPr lang="en-LK" dirty="0"/>
            </a:br>
            <a:r>
              <a:rPr lang="en-LK" dirty="0"/>
              <a:t>Client and deamon communication is done using a REST API, over unix sockets or a network connection</a:t>
            </a:r>
            <a:br>
              <a:rPr lang="en-LK" dirty="0"/>
            </a:br>
            <a:br>
              <a:rPr lang="en-LK" dirty="0"/>
            </a:br>
            <a:r>
              <a:rPr lang="en-LK" dirty="0"/>
              <a:t>Docker deamon (dockerd) – Listens to Docker API req and manages Docker objects (images, containers, networks, volumes). It can also communicate with other deamons to manage services which happens in Docker swarm</a:t>
            </a:r>
            <a:br>
              <a:rPr lang="en-LK" dirty="0"/>
            </a:br>
            <a:br>
              <a:rPr lang="en-LK" dirty="0"/>
            </a:br>
            <a:r>
              <a:rPr lang="en-LK" dirty="0"/>
              <a:t>Docker Client (docker) – primary way of users interacting with Docker. Command scenario. docker command uses Docker API</a:t>
            </a:r>
            <a:br>
              <a:rPr lang="en-LK" dirty="0"/>
            </a:br>
            <a:br>
              <a:rPr lang="en-LK" dirty="0"/>
            </a:br>
            <a:r>
              <a:rPr lang="en-LK" dirty="0"/>
              <a:t>Docker Registry – Stores docker images. Docker Hub is a public one which anyone can use and by default docker checks for images here. There are lot of other options out there and you can even host your own private registry. </a:t>
            </a:r>
            <a:br>
              <a:rPr lang="en-LK" dirty="0"/>
            </a:br>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20</a:t>
            </a:fld>
            <a:endParaRPr lang="en-LK"/>
          </a:p>
        </p:txBody>
      </p:sp>
    </p:spTree>
    <p:extLst>
      <p:ext uri="{BB962C8B-B14F-4D97-AF65-F5344CB8AC3E}">
        <p14:creationId xmlns:p14="http://schemas.microsoft.com/office/powerpoint/2010/main" val="25484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21</a:t>
            </a:fld>
            <a:endParaRPr lang="en-LK"/>
          </a:p>
        </p:txBody>
      </p:sp>
    </p:spTree>
    <p:extLst>
      <p:ext uri="{BB962C8B-B14F-4D97-AF65-F5344CB8AC3E}">
        <p14:creationId xmlns:p14="http://schemas.microsoft.com/office/powerpoint/2010/main" val="4278686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how things work internally allows allows you to understand why Docker is able to perform more faster and efficient. Plus also note some important points for writing </a:t>
            </a:r>
            <a:r>
              <a:rPr lang="en-US" dirty="0" err="1"/>
              <a:t>Dockerfiles</a:t>
            </a:r>
            <a:br>
              <a:rPr lang="en-US" dirty="0"/>
            </a:br>
            <a:endParaRPr lang="en-US" dirty="0"/>
          </a:p>
          <a:p>
            <a:r>
              <a:rPr lang="en-US" dirty="0"/>
              <a:t>After </a:t>
            </a:r>
            <a:r>
              <a:rPr lang="en-US" dirty="0" err="1"/>
              <a:t>rootfs</a:t>
            </a:r>
            <a:r>
              <a:rPr lang="en-US" dirty="0"/>
              <a:t> point </a:t>
            </a:r>
            <a:r>
              <a:rPr lang="en-US" dirty="0">
                <a:sym typeface="Wingdings" pitchFamily="2" charset="2"/>
              </a:rPr>
              <a:t></a:t>
            </a:r>
          </a:p>
          <a:p>
            <a:endParaRPr lang="en-US" dirty="0"/>
          </a:p>
          <a:p>
            <a:r>
              <a:rPr lang="en-US" dirty="0"/>
              <a:t>In Linux and other UNIX like systems everything is based on the Filesystem Hierarchy Standard</a:t>
            </a:r>
            <a:endParaRPr lang="en-LK" dirty="0"/>
          </a:p>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24</a:t>
            </a:fld>
            <a:endParaRPr lang="en-LK"/>
          </a:p>
        </p:txBody>
      </p:sp>
    </p:spTree>
    <p:extLst>
      <p:ext uri="{BB962C8B-B14F-4D97-AF65-F5344CB8AC3E}">
        <p14:creationId xmlns:p14="http://schemas.microsoft.com/office/powerpoint/2010/main" val="1218757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LK" dirty="0"/>
              <a:t>Union mounting - UFS is a way of combining multiple directories into 1 that appears to as a all those combined . </a:t>
            </a:r>
            <a:r>
              <a:rPr lang="en-GB" dirty="0"/>
              <a:t>The Docker storage driver is responsible for stacking these layers (overlay2, </a:t>
            </a:r>
            <a:r>
              <a:rPr lang="en-GB" dirty="0" err="1"/>
              <a:t>aufs</a:t>
            </a:r>
            <a:r>
              <a:rPr lang="en-GB" dirty="0"/>
              <a: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Images in next slide will help you to understand it better</a:t>
            </a:r>
            <a:endParaRPr lang="en-LK" dirty="0"/>
          </a:p>
          <a:p>
            <a:br>
              <a:rPr lang="en-LK" dirty="0"/>
            </a:br>
            <a:endParaRPr lang="en-LK" dirty="0"/>
          </a:p>
          <a:p>
            <a:endParaRPr lang="en-LK" dirty="0"/>
          </a:p>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25</a:t>
            </a:fld>
            <a:endParaRPr lang="en-LK"/>
          </a:p>
        </p:txBody>
      </p:sp>
    </p:spTree>
    <p:extLst>
      <p:ext uri="{BB962C8B-B14F-4D97-AF65-F5344CB8AC3E}">
        <p14:creationId xmlns:p14="http://schemas.microsoft.com/office/powerpoint/2010/main" val="1981620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You can see the writable layer is the container. </a:t>
            </a:r>
          </a:p>
          <a:p>
            <a:endParaRPr lang="en-LK" dirty="0"/>
          </a:p>
          <a:p>
            <a:r>
              <a:rPr lang="en-LK" dirty="0"/>
              <a:t>So the only diff between image vs container is the top read/writable layer. </a:t>
            </a:r>
          </a:p>
          <a:p>
            <a:endParaRPr lang="en-LK" dirty="0"/>
          </a:p>
          <a:p>
            <a:r>
              <a:rPr lang="en-GB" dirty="0"/>
              <a:t>W</a:t>
            </a:r>
            <a:r>
              <a:rPr lang="en-LK" dirty="0"/>
              <a:t>hen container is deleted read/writable layer is deleted</a:t>
            </a:r>
          </a:p>
          <a:p>
            <a:endParaRPr lang="en-LK" dirty="0"/>
          </a:p>
          <a:p>
            <a:r>
              <a:rPr lang="en-LK" dirty="0"/>
              <a:t>Since each container has its own read/writable container layer, this means multiple containers can share access to the same underlying image and yet have their own data sate</a:t>
            </a:r>
          </a:p>
          <a:p>
            <a:endParaRPr lang="en-LK" dirty="0"/>
          </a:p>
          <a:p>
            <a:endParaRPr lang="en-LK" dirty="0"/>
          </a:p>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26</a:t>
            </a:fld>
            <a:endParaRPr lang="en-LK"/>
          </a:p>
        </p:txBody>
      </p:sp>
    </p:spTree>
    <p:extLst>
      <p:ext uri="{BB962C8B-B14F-4D97-AF65-F5344CB8AC3E}">
        <p14:creationId xmlns:p14="http://schemas.microsoft.com/office/powerpoint/2010/main" val="420669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LK" dirty="0"/>
            </a:br>
            <a:endParaRPr lang="en-LK" dirty="0"/>
          </a:p>
          <a:p>
            <a:endParaRPr lang="en-LK" dirty="0"/>
          </a:p>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27</a:t>
            </a:fld>
            <a:endParaRPr lang="en-LK"/>
          </a:p>
        </p:txBody>
      </p:sp>
    </p:spTree>
    <p:extLst>
      <p:ext uri="{BB962C8B-B14F-4D97-AF65-F5344CB8AC3E}">
        <p14:creationId xmlns:p14="http://schemas.microsoft.com/office/powerpoint/2010/main" val="1255804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28</a:t>
            </a:fld>
            <a:endParaRPr lang="en-LK"/>
          </a:p>
        </p:txBody>
      </p:sp>
    </p:spTree>
    <p:extLst>
      <p:ext uri="{BB962C8B-B14F-4D97-AF65-F5344CB8AC3E}">
        <p14:creationId xmlns:p14="http://schemas.microsoft.com/office/powerpoint/2010/main" val="363853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LK" dirty="0"/>
            </a:br>
            <a:endParaRPr lang="en-LK" dirty="0"/>
          </a:p>
          <a:p>
            <a:endParaRPr lang="en-LK" dirty="0"/>
          </a:p>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29</a:t>
            </a:fld>
            <a:endParaRPr lang="en-LK"/>
          </a:p>
        </p:txBody>
      </p:sp>
    </p:spTree>
    <p:extLst>
      <p:ext uri="{BB962C8B-B14F-4D97-AF65-F5344CB8AC3E}">
        <p14:creationId xmlns:p14="http://schemas.microsoft.com/office/powerpoint/2010/main" val="307444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LK" dirty="0"/>
              <a:t>ridge network – Default one, containers are by default deployed here</a:t>
            </a:r>
            <a:r>
              <a:rPr lang="en-GB" sz="1200" b="0" i="0" kern="1200" dirty="0">
                <a:solidFill>
                  <a:schemeClr val="tx1"/>
                </a:solidFill>
                <a:effectLst/>
                <a:latin typeface="+mn-lt"/>
                <a:ea typeface="+mn-ea"/>
                <a:cs typeface="+mn-cs"/>
              </a:rPr>
              <a:t> limited to a single host running Docker Engine. </a:t>
            </a:r>
          </a:p>
          <a:p>
            <a:r>
              <a:rPr lang="en-GB" sz="1200" b="0" i="0" kern="1200" dirty="0">
                <a:solidFill>
                  <a:schemeClr val="tx1"/>
                </a:solidFill>
                <a:effectLst/>
                <a:latin typeface="+mn-lt"/>
                <a:ea typeface="+mn-ea"/>
                <a:cs typeface="+mn-cs"/>
              </a:rPr>
              <a:t>Overlay Network - An overlay network can include multiple hosts </a:t>
            </a:r>
            <a:endParaRPr lang="en-LK" dirty="0"/>
          </a:p>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31</a:t>
            </a:fld>
            <a:endParaRPr lang="en-LK"/>
          </a:p>
        </p:txBody>
      </p:sp>
    </p:spTree>
    <p:extLst>
      <p:ext uri="{BB962C8B-B14F-4D97-AF65-F5344CB8AC3E}">
        <p14:creationId xmlns:p14="http://schemas.microsoft.com/office/powerpoint/2010/main" val="291808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Explain highlevel components of both VMs and Containers. </a:t>
            </a:r>
          </a:p>
          <a:p>
            <a:endParaRPr lang="en-LK" dirty="0"/>
          </a:p>
          <a:p>
            <a:r>
              <a:rPr lang="en-LK" dirty="0"/>
              <a:t>Note on the Type 2 VMs as it more common to you. </a:t>
            </a:r>
          </a:p>
          <a:p>
            <a:r>
              <a:rPr lang="en-LK" dirty="0"/>
              <a:t>Type 1 virtualization runs directly on the H/W  while Type 2 uses </a:t>
            </a:r>
            <a:r>
              <a:rPr lang="en-GB" sz="1200" b="0" i="0" kern="1200" dirty="0">
                <a:solidFill>
                  <a:schemeClr val="tx1"/>
                </a:solidFill>
                <a:effectLst/>
                <a:latin typeface="+mn-lt"/>
                <a:ea typeface="+mn-ea"/>
                <a:cs typeface="+mn-cs"/>
              </a:rPr>
              <a:t>host OS to provide </a:t>
            </a:r>
            <a:r>
              <a:rPr lang="en-GB" sz="1200" b="1" i="0" kern="1200" dirty="0">
                <a:solidFill>
                  <a:schemeClr val="tx1"/>
                </a:solidFill>
                <a:effectLst/>
                <a:latin typeface="+mn-lt"/>
                <a:ea typeface="+mn-ea"/>
                <a:cs typeface="+mn-cs"/>
              </a:rPr>
              <a:t>virtualization</a:t>
            </a:r>
            <a:r>
              <a:rPr lang="en-GB" sz="1200" b="0" i="0" kern="1200" dirty="0">
                <a:solidFill>
                  <a:schemeClr val="tx1"/>
                </a:solidFill>
                <a:effectLst/>
                <a:latin typeface="+mn-lt"/>
                <a:ea typeface="+mn-ea"/>
                <a:cs typeface="+mn-cs"/>
              </a:rPr>
              <a:t> management and other services</a:t>
            </a:r>
          </a:p>
          <a:p>
            <a:r>
              <a:rPr lang="en-GB" sz="1200" b="0" i="0" kern="1200" dirty="0">
                <a:solidFill>
                  <a:schemeClr val="tx1"/>
                </a:solidFill>
                <a:effectLst/>
                <a:latin typeface="+mn-lt"/>
                <a:ea typeface="+mn-ea"/>
                <a:cs typeface="+mn-cs"/>
              </a:rPr>
              <a:t>Type 1 – Hyper V/ Type 2 – VirtualBox/ VMWare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LK" dirty="0"/>
          </a:p>
          <a:p>
            <a:pPr marL="0" marR="0" lvl="0" indent="0" algn="l" defTabSz="914400" rtl="0" eaLnBrk="1" fontAlgn="auto" latinLnBrk="0" hangingPunct="1">
              <a:lnSpc>
                <a:spcPct val="100000"/>
              </a:lnSpc>
              <a:spcBef>
                <a:spcPts val="0"/>
              </a:spcBef>
              <a:spcAft>
                <a:spcPts val="0"/>
              </a:spcAft>
              <a:buClrTx/>
              <a:buSzTx/>
              <a:buFontTx/>
              <a:buNone/>
              <a:tabLst/>
              <a:defRPr/>
            </a:pPr>
            <a:r>
              <a:rPr lang="en-LK" dirty="0"/>
              <a:t>In summary VM is isolation of machines and containers are isolation of processes. </a:t>
            </a:r>
            <a:endParaRPr lang="en-GB" dirty="0"/>
          </a:p>
          <a:p>
            <a:endParaRPr lang="en-LK" dirty="0"/>
          </a:p>
          <a:p>
            <a:r>
              <a:rPr lang="en-LK" dirty="0"/>
              <a:t>Not  two competing technologies, can be used hand in hand based on the scenario</a:t>
            </a:r>
          </a:p>
        </p:txBody>
      </p:sp>
      <p:sp>
        <p:nvSpPr>
          <p:cNvPr id="4" name="Slide Number Placeholder 3"/>
          <p:cNvSpPr>
            <a:spLocks noGrp="1"/>
          </p:cNvSpPr>
          <p:nvPr>
            <p:ph type="sldNum" sz="quarter" idx="5"/>
          </p:nvPr>
        </p:nvSpPr>
        <p:spPr/>
        <p:txBody>
          <a:bodyPr/>
          <a:lstStyle/>
          <a:p>
            <a:fld id="{822706E6-D493-1A40-B914-F06D21E0FDE7}" type="slidenum">
              <a:rPr lang="en-LK" smtClean="0"/>
              <a:t>5</a:t>
            </a:fld>
            <a:endParaRPr lang="en-LK"/>
          </a:p>
        </p:txBody>
      </p:sp>
    </p:spTree>
    <p:extLst>
      <p:ext uri="{BB962C8B-B14F-4D97-AF65-F5344CB8AC3E}">
        <p14:creationId xmlns:p14="http://schemas.microsoft.com/office/powerpoint/2010/main" val="2915704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LK" dirty="0"/>
              <a:t>ocker0 is the default bridge network, you can even create your own networks</a:t>
            </a:r>
          </a:p>
        </p:txBody>
      </p:sp>
      <p:sp>
        <p:nvSpPr>
          <p:cNvPr id="4" name="Slide Number Placeholder 3"/>
          <p:cNvSpPr>
            <a:spLocks noGrp="1"/>
          </p:cNvSpPr>
          <p:nvPr>
            <p:ph type="sldNum" sz="quarter" idx="5"/>
          </p:nvPr>
        </p:nvSpPr>
        <p:spPr/>
        <p:txBody>
          <a:bodyPr/>
          <a:lstStyle/>
          <a:p>
            <a:fld id="{822706E6-D493-1A40-B914-F06D21E0FDE7}" type="slidenum">
              <a:rPr lang="en-LK" smtClean="0"/>
              <a:t>32</a:t>
            </a:fld>
            <a:endParaRPr lang="en-LK"/>
          </a:p>
        </p:txBody>
      </p:sp>
    </p:spTree>
    <p:extLst>
      <p:ext uri="{BB962C8B-B14F-4D97-AF65-F5344CB8AC3E}">
        <p14:creationId xmlns:p14="http://schemas.microsoft.com/office/powerpoint/2010/main" val="3782052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Docker networking allows you to attach a container to as many networks as you like. You can also attach an already running container. </a:t>
            </a:r>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33</a:t>
            </a:fld>
            <a:endParaRPr lang="en-LK"/>
          </a:p>
        </p:txBody>
      </p:sp>
    </p:spTree>
    <p:extLst>
      <p:ext uri="{BB962C8B-B14F-4D97-AF65-F5344CB8AC3E}">
        <p14:creationId xmlns:p14="http://schemas.microsoft.com/office/powerpoint/2010/main" val="145212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34</a:t>
            </a:fld>
            <a:endParaRPr lang="en-LK"/>
          </a:p>
        </p:txBody>
      </p:sp>
    </p:spTree>
    <p:extLst>
      <p:ext uri="{BB962C8B-B14F-4D97-AF65-F5344CB8AC3E}">
        <p14:creationId xmlns:p14="http://schemas.microsoft.com/office/powerpoint/2010/main" val="3083875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I won’t cover Docker Swarm on this session as it comes under container orchestration. I felt that it will drag this session as we have a demo session planned. But in simple SWARM is a container orchestration solution which allows you to manage multiple containers deployed across multiple host machines.</a:t>
            </a:r>
            <a:br>
              <a:rPr lang="en-LK" dirty="0"/>
            </a:br>
            <a:br>
              <a:rPr lang="en-LK" dirty="0"/>
            </a:br>
            <a:r>
              <a:rPr lang="en-LK" dirty="0"/>
              <a:t>Bit simillar to K8’s but less complex which means can’t extend into the levels we see with K8’s. Begineer friendly.</a:t>
            </a:r>
          </a:p>
        </p:txBody>
      </p:sp>
      <p:sp>
        <p:nvSpPr>
          <p:cNvPr id="4" name="Slide Number Placeholder 3"/>
          <p:cNvSpPr>
            <a:spLocks noGrp="1"/>
          </p:cNvSpPr>
          <p:nvPr>
            <p:ph type="sldNum" sz="quarter" idx="5"/>
          </p:nvPr>
        </p:nvSpPr>
        <p:spPr/>
        <p:txBody>
          <a:bodyPr/>
          <a:lstStyle/>
          <a:p>
            <a:fld id="{822706E6-D493-1A40-B914-F06D21E0FDE7}" type="slidenum">
              <a:rPr lang="en-LK" smtClean="0"/>
              <a:t>35</a:t>
            </a:fld>
            <a:endParaRPr lang="en-LK"/>
          </a:p>
        </p:txBody>
      </p:sp>
    </p:spTree>
    <p:extLst>
      <p:ext uri="{BB962C8B-B14F-4D97-AF65-F5344CB8AC3E}">
        <p14:creationId xmlns:p14="http://schemas.microsoft.com/office/powerpoint/2010/main" val="368792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Moby project </a:t>
            </a:r>
            <a:r>
              <a:rPr lang="en-GB" sz="1200" b="0" i="0" kern="1200" dirty="0">
                <a:solidFill>
                  <a:schemeClr val="tx1"/>
                </a:solidFill>
                <a:effectLst/>
                <a:latin typeface="+mn-lt"/>
                <a:ea typeface="+mn-ea"/>
                <a:cs typeface="+mn-cs"/>
              </a:rPr>
              <a:t>is an open framework created by Docker Inc. to assemble specialized container systems without reinventing the wheel.</a:t>
            </a:r>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36</a:t>
            </a:fld>
            <a:endParaRPr lang="en-LK"/>
          </a:p>
        </p:txBody>
      </p:sp>
    </p:spTree>
    <p:extLst>
      <p:ext uri="{BB962C8B-B14F-4D97-AF65-F5344CB8AC3E}">
        <p14:creationId xmlns:p14="http://schemas.microsoft.com/office/powerpoint/2010/main" val="3997201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Multi-node builds for cross-platform images – Before version 19.03 building multi platform images required you to manually create manifest files and build images separately. With </a:t>
            </a:r>
            <a:r>
              <a:rPr lang="en-GB" dirty="0" err="1"/>
              <a:t>Buildx</a:t>
            </a:r>
            <a:r>
              <a:rPr lang="en-GB" dirty="0"/>
              <a:t>, all these are included and allows you to create </a:t>
            </a:r>
            <a:r>
              <a:rPr lang="en-GB" sz="1200" b="0" i="0" kern="1200" dirty="0">
                <a:solidFill>
                  <a:schemeClr val="tx1"/>
                </a:solidFill>
                <a:effectLst/>
                <a:latin typeface="+mn-lt"/>
                <a:ea typeface="+mn-ea"/>
                <a:cs typeface="+mn-cs"/>
              </a:rPr>
              <a:t>multi-platform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Building multi platform images will comes in handy if you are an image publisher and requires to build images for multiple architectures, like for raspberry-pi with </a:t>
            </a:r>
            <a:r>
              <a:rPr lang="en-GB" sz="1200" b="0" i="0" kern="1200" dirty="0" err="1">
                <a:solidFill>
                  <a:schemeClr val="tx1"/>
                </a:solidFill>
                <a:effectLst/>
                <a:latin typeface="+mn-lt"/>
                <a:ea typeface="+mn-ea"/>
                <a:cs typeface="+mn-cs"/>
              </a:rPr>
              <a:t>linux</a:t>
            </a:r>
            <a:r>
              <a:rPr lang="en-GB" sz="1200" b="0" i="0" kern="1200" dirty="0">
                <a:solidFill>
                  <a:schemeClr val="tx1"/>
                </a:solidFill>
                <a:effectLst/>
                <a:latin typeface="+mn-lt"/>
                <a:ea typeface="+mn-ea"/>
                <a:cs typeface="+mn-cs"/>
              </a:rPr>
              <a:t>/arm/v7 | v8 or other </a:t>
            </a:r>
            <a:r>
              <a:rPr lang="en-GB" sz="1200" b="0" i="0" kern="1200" dirty="0" err="1">
                <a:solidFill>
                  <a:schemeClr val="tx1"/>
                </a:solidFill>
                <a:effectLst/>
                <a:latin typeface="+mn-lt"/>
                <a:ea typeface="+mn-ea"/>
                <a:cs typeface="+mn-cs"/>
              </a:rPr>
              <a:t>archs</a:t>
            </a:r>
            <a:r>
              <a:rPr lang="en-GB" sz="1200" b="0" i="0" kern="1200" dirty="0">
                <a:solidFill>
                  <a:schemeClr val="tx1"/>
                </a:solidFill>
                <a:effectLst/>
                <a:latin typeface="+mn-lt"/>
                <a:ea typeface="+mn-ea"/>
                <a:cs typeface="+mn-cs"/>
              </a:rPr>
              <a:t> like </a:t>
            </a:r>
            <a:r>
              <a:rPr lang="en-GB" dirty="0" err="1"/>
              <a:t>linux</a:t>
            </a:r>
            <a:r>
              <a:rPr lang="en-GB" dirty="0"/>
              <a:t>/amd64</a:t>
            </a:r>
            <a:r>
              <a:rPr lang="en-GB" sz="1200" b="0" i="0" kern="1200" dirty="0">
                <a:solidFill>
                  <a:schemeClr val="tx1"/>
                </a:solidFill>
                <a:effectLst/>
                <a:latin typeface="+mn-lt"/>
                <a:ea typeface="+mn-ea"/>
                <a:cs typeface="+mn-cs"/>
              </a:rPr>
              <a:t>, </a:t>
            </a:r>
            <a:r>
              <a:rPr lang="en-GB" dirty="0" err="1"/>
              <a:t>linux</a:t>
            </a:r>
            <a:r>
              <a:rPr lang="en-GB" dirty="0"/>
              <a:t>/arm64.</a:t>
            </a:r>
            <a:br>
              <a:rPr lang="en-GB" dirty="0"/>
            </a:br>
            <a:br>
              <a:rPr lang="en-GB" dirty="0"/>
            </a:br>
            <a:r>
              <a:rPr lang="en-GB" sz="1200" b="0" i="0" kern="1200" dirty="0">
                <a:solidFill>
                  <a:schemeClr val="tx1"/>
                </a:solidFill>
                <a:effectLst/>
                <a:latin typeface="+mn-lt"/>
                <a:ea typeface="+mn-ea"/>
                <a:cs typeface="+mn-cs"/>
              </a:rPr>
              <a:t>The </a:t>
            </a:r>
            <a:r>
              <a:rPr lang="en-GB" dirty="0"/>
              <a:t>bake</a:t>
            </a:r>
            <a:r>
              <a:rPr lang="en-GB" sz="1200" b="0" i="0" kern="1200" dirty="0">
                <a:solidFill>
                  <a:schemeClr val="tx1"/>
                </a:solidFill>
                <a:effectLst/>
                <a:latin typeface="+mn-lt"/>
                <a:ea typeface="+mn-ea"/>
                <a:cs typeface="+mn-cs"/>
              </a:rPr>
              <a:t> command supports building images from compose files, similar to </a:t>
            </a:r>
            <a:r>
              <a:rPr lang="en-GB" sz="1200" b="0" i="0" u="none" strike="noStrike" kern="1200" dirty="0">
                <a:solidFill>
                  <a:schemeClr val="tx1"/>
                </a:solidFill>
                <a:effectLst/>
                <a:latin typeface="+mn-lt"/>
                <a:ea typeface="+mn-ea"/>
                <a:cs typeface="+mn-cs"/>
                <a:hlinkClick r:id="rId3"/>
              </a:rPr>
              <a:t>docker-compose build</a:t>
            </a:r>
            <a:r>
              <a:rPr lang="en-GB" sz="1200" b="0" i="0" kern="1200" dirty="0">
                <a:solidFill>
                  <a:schemeClr val="tx1"/>
                </a:solidFill>
                <a:effectLst/>
                <a:latin typeface="+mn-lt"/>
                <a:ea typeface="+mn-ea"/>
                <a:cs typeface="+mn-cs"/>
              </a:rPr>
              <a:t>, but allowing all the services to be built concurrently as part of a single request.</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706E6-D493-1A40-B914-F06D21E0FDE7}" type="slidenum">
              <a:rPr lang="en-LK" smtClean="0"/>
              <a:t>37</a:t>
            </a:fld>
            <a:endParaRPr lang="en-LK"/>
          </a:p>
        </p:txBody>
      </p:sp>
    </p:spTree>
    <p:extLst>
      <p:ext uri="{BB962C8B-B14F-4D97-AF65-F5344CB8AC3E}">
        <p14:creationId xmlns:p14="http://schemas.microsoft.com/office/powerpoint/2010/main" val="2264722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All in all these are bit advanced features. I added this specifically to talk about creating multi-platform images and performance improvements you get with </a:t>
            </a:r>
            <a:r>
              <a:rPr lang="en-GB" sz="1200" b="0" i="0" kern="1200" dirty="0" err="1">
                <a:solidFill>
                  <a:schemeClr val="tx1"/>
                </a:solidFill>
                <a:effectLst/>
                <a:latin typeface="+mn-lt"/>
                <a:ea typeface="+mn-ea"/>
                <a:cs typeface="+mn-cs"/>
              </a:rPr>
              <a:t>BuildKit</a:t>
            </a:r>
            <a:r>
              <a:rPr lang="en-GB" sz="1200" b="0" i="0" kern="1200" dirty="0">
                <a:solidFill>
                  <a:schemeClr val="tx1"/>
                </a:solidFill>
                <a:effectLst/>
                <a:latin typeface="+mn-lt"/>
                <a:ea typeface="+mn-ea"/>
                <a:cs typeface="+mn-cs"/>
              </a:rPr>
              <a:t>. These are not features you will use upfront when starting with Docker, but  just wanted to point out theses features exists for you to look into and use to optimize.</a:t>
            </a:r>
          </a:p>
          <a:p>
            <a:endParaRPr lang="en-GB" sz="1200" b="0" i="0" kern="1200" dirty="0">
              <a:solidFill>
                <a:schemeClr val="tx1"/>
              </a:solidFill>
              <a:effectLst/>
              <a:latin typeface="+mn-lt"/>
              <a:ea typeface="+mn-ea"/>
              <a:cs typeface="+mn-cs"/>
            </a:endParaRPr>
          </a:p>
          <a:p>
            <a:r>
              <a:rPr lang="en-GB" dirty="0"/>
              <a:t>Will do a simple demo on this section. But I invite you to read about this and try this out and then you can use it in prod with confidence. Refer the reference section</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38</a:t>
            </a:fld>
            <a:endParaRPr lang="en-LK"/>
          </a:p>
        </p:txBody>
      </p:sp>
    </p:spTree>
    <p:extLst>
      <p:ext uri="{BB962C8B-B14F-4D97-AF65-F5344CB8AC3E}">
        <p14:creationId xmlns:p14="http://schemas.microsoft.com/office/powerpoint/2010/main" val="3090781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Demo uses basic versions, just to showcase the capabilities. To know more I invite you to read the documentation and try out new things. Best way to learn</a:t>
            </a:r>
          </a:p>
        </p:txBody>
      </p:sp>
      <p:sp>
        <p:nvSpPr>
          <p:cNvPr id="4" name="Slide Number Placeholder 3"/>
          <p:cNvSpPr>
            <a:spLocks noGrp="1"/>
          </p:cNvSpPr>
          <p:nvPr>
            <p:ph type="sldNum" sz="quarter" idx="5"/>
          </p:nvPr>
        </p:nvSpPr>
        <p:spPr/>
        <p:txBody>
          <a:bodyPr/>
          <a:lstStyle/>
          <a:p>
            <a:fld id="{822706E6-D493-1A40-B914-F06D21E0FDE7}" type="slidenum">
              <a:rPr lang="en-LK" smtClean="0"/>
              <a:t>39</a:t>
            </a:fld>
            <a:endParaRPr lang="en-LK"/>
          </a:p>
        </p:txBody>
      </p:sp>
    </p:spTree>
    <p:extLst>
      <p:ext uri="{BB962C8B-B14F-4D97-AF65-F5344CB8AC3E}">
        <p14:creationId xmlns:p14="http://schemas.microsoft.com/office/powerpoint/2010/main" val="1449014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52</a:t>
            </a:fld>
            <a:endParaRPr lang="en-LK"/>
          </a:p>
        </p:txBody>
      </p:sp>
    </p:spTree>
    <p:extLst>
      <p:ext uri="{BB962C8B-B14F-4D97-AF65-F5344CB8AC3E}">
        <p14:creationId xmlns:p14="http://schemas.microsoft.com/office/powerpoint/2010/main" val="3292768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54</a:t>
            </a:fld>
            <a:endParaRPr lang="en-LK"/>
          </a:p>
        </p:txBody>
      </p:sp>
    </p:spTree>
    <p:extLst>
      <p:ext uri="{BB962C8B-B14F-4D97-AF65-F5344CB8AC3E}">
        <p14:creationId xmlns:p14="http://schemas.microsoft.com/office/powerpoint/2010/main" val="2247310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M</a:t>
            </a:r>
            <a:r>
              <a:rPr lang="en-GB" dirty="0"/>
              <a:t>a</a:t>
            </a:r>
            <a:r>
              <a:rPr lang="en-LK" dirty="0"/>
              <a:t>trix of Hell - </a:t>
            </a:r>
            <a:r>
              <a:rPr lang="en-GB" sz="1200" b="0" i="0" kern="1200" dirty="0">
                <a:solidFill>
                  <a:schemeClr val="tx1"/>
                </a:solidFill>
                <a:effectLst/>
                <a:latin typeface="+mn-lt"/>
                <a:ea typeface="+mn-ea"/>
                <a:cs typeface="+mn-cs"/>
              </a:rPr>
              <a:t>it is the challenge of packaging any application, regardless of language/frameworks/dependencies, so that it can run on any cloud, regardless of operating systems/hardware/infrastructure.</a:t>
            </a:r>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7</a:t>
            </a:fld>
            <a:endParaRPr lang="en-LK"/>
          </a:p>
        </p:txBody>
      </p:sp>
    </p:spTree>
    <p:extLst>
      <p:ext uri="{BB962C8B-B14F-4D97-AF65-F5344CB8AC3E}">
        <p14:creationId xmlns:p14="http://schemas.microsoft.com/office/powerpoint/2010/main" val="2783149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55</a:t>
            </a:fld>
            <a:endParaRPr lang="en-LK"/>
          </a:p>
        </p:txBody>
      </p:sp>
    </p:spTree>
    <p:extLst>
      <p:ext uri="{BB962C8B-B14F-4D97-AF65-F5344CB8AC3E}">
        <p14:creationId xmlns:p14="http://schemas.microsoft.com/office/powerpoint/2010/main" val="885114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56</a:t>
            </a:fld>
            <a:endParaRPr lang="en-LK"/>
          </a:p>
        </p:txBody>
      </p:sp>
    </p:spTree>
    <p:extLst>
      <p:ext uri="{BB962C8B-B14F-4D97-AF65-F5344CB8AC3E}">
        <p14:creationId xmlns:p14="http://schemas.microsoft.com/office/powerpoint/2010/main" val="3326017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Cluster IP - </a:t>
            </a:r>
            <a:r>
              <a:rPr lang="en-GB" b="0" i="0" dirty="0" err="1">
                <a:solidFill>
                  <a:srgbClr val="D9DAE5"/>
                </a:solidFill>
                <a:effectLst/>
                <a:latin typeface="Inter"/>
              </a:rPr>
              <a:t>ClusterIP</a:t>
            </a:r>
            <a:r>
              <a:rPr lang="en-GB" b="0" i="0" dirty="0">
                <a:solidFill>
                  <a:srgbClr val="D9DAE5"/>
                </a:solidFill>
                <a:effectLst/>
                <a:latin typeface="Inter"/>
              </a:rPr>
              <a:t> is the default service that enables the communication of multiple pods within the cluster. By default, your service will be exposed on a </a:t>
            </a:r>
            <a:r>
              <a:rPr lang="en-GB" b="0" i="0" dirty="0" err="1">
                <a:solidFill>
                  <a:srgbClr val="D9DAE5"/>
                </a:solidFill>
                <a:effectLst/>
                <a:latin typeface="Inter"/>
              </a:rPr>
              <a:t>ClusterIP</a:t>
            </a:r>
            <a:r>
              <a:rPr lang="en-GB" b="0" i="0" dirty="0">
                <a:solidFill>
                  <a:srgbClr val="D9DAE5"/>
                </a:solidFill>
                <a:effectLst/>
                <a:latin typeface="Inter"/>
              </a:rPr>
              <a:t> if you don't manually define it. </a:t>
            </a:r>
            <a:r>
              <a:rPr lang="en-GB" b="0" i="0" dirty="0" err="1">
                <a:solidFill>
                  <a:srgbClr val="D9DAE5"/>
                </a:solidFill>
                <a:effectLst/>
                <a:latin typeface="Inter"/>
              </a:rPr>
              <a:t>ClusterIP</a:t>
            </a:r>
            <a:r>
              <a:rPr lang="en-GB" b="0" i="0" dirty="0">
                <a:solidFill>
                  <a:srgbClr val="D9DAE5"/>
                </a:solidFill>
                <a:effectLst/>
                <a:latin typeface="Inter"/>
              </a:rPr>
              <a:t> can’t be accessed from the outside world. But, a Kubernetes proxy can be used to access your services.</a:t>
            </a:r>
          </a:p>
          <a:p>
            <a:endParaRPr lang="en-GB" b="0" i="0" dirty="0">
              <a:solidFill>
                <a:srgbClr val="D9DAE5"/>
              </a:solidFill>
              <a:effectLst/>
              <a:latin typeface="Inter"/>
            </a:endParaRPr>
          </a:p>
          <a:p>
            <a:r>
              <a:rPr lang="en-GB" b="0" i="0" dirty="0" err="1">
                <a:solidFill>
                  <a:srgbClr val="D9DAE5"/>
                </a:solidFill>
                <a:effectLst/>
                <a:latin typeface="Inter"/>
              </a:rPr>
              <a:t>NodePort</a:t>
            </a:r>
            <a:r>
              <a:rPr lang="en-GB" b="0" i="0" dirty="0">
                <a:solidFill>
                  <a:srgbClr val="D9DAE5"/>
                </a:solidFill>
                <a:effectLst/>
                <a:latin typeface="Inter"/>
              </a:rPr>
              <a:t> - simply routes traffic on a random port on the host to a random port on the container. </a:t>
            </a:r>
          </a:p>
          <a:p>
            <a:endParaRPr lang="en-GB" b="0" i="0" dirty="0">
              <a:solidFill>
                <a:srgbClr val="D9DAE5"/>
              </a:solidFill>
              <a:effectLst/>
              <a:latin typeface="Inter"/>
            </a:endParaRPr>
          </a:p>
          <a:p>
            <a:pPr algn="l"/>
            <a:r>
              <a:rPr lang="en-GB" b="0" i="0" dirty="0" err="1">
                <a:solidFill>
                  <a:srgbClr val="D9DAE5"/>
                </a:solidFill>
                <a:effectLst/>
                <a:latin typeface="Inter"/>
              </a:rPr>
              <a:t>LoadBalancer</a:t>
            </a:r>
            <a:r>
              <a:rPr lang="en-GB" b="0" i="0" dirty="0">
                <a:solidFill>
                  <a:srgbClr val="D9DAE5"/>
                </a:solidFill>
                <a:effectLst/>
                <a:latin typeface="Inter"/>
              </a:rPr>
              <a:t> - It is a standard load balancer service that runs on each pod and establishes a connection to the outside world, either to networks like the Internet, or within your </a:t>
            </a:r>
            <a:r>
              <a:rPr lang="en-GB" b="0" i="0" dirty="0" err="1">
                <a:solidFill>
                  <a:srgbClr val="D9DAE5"/>
                </a:solidFill>
                <a:effectLst/>
                <a:latin typeface="Inter"/>
              </a:rPr>
              <a:t>datacenter</a:t>
            </a:r>
            <a:r>
              <a:rPr lang="en-GB" b="0" i="0" dirty="0">
                <a:solidFill>
                  <a:srgbClr val="D9DAE5"/>
                </a:solidFill>
                <a:effectLst/>
                <a:latin typeface="Inter"/>
              </a:rPr>
              <a:t>.  The </a:t>
            </a:r>
            <a:r>
              <a:rPr lang="en-GB" b="0" i="0" dirty="0" err="1">
                <a:solidFill>
                  <a:srgbClr val="D9DAE5"/>
                </a:solidFill>
                <a:effectLst/>
                <a:latin typeface="Inter"/>
              </a:rPr>
              <a:t>LoadBalancer</a:t>
            </a:r>
            <a:r>
              <a:rPr lang="en-GB" b="0" i="0" dirty="0">
                <a:solidFill>
                  <a:srgbClr val="D9DAE5"/>
                </a:solidFill>
                <a:effectLst/>
                <a:latin typeface="Inter"/>
              </a:rPr>
              <a:t> will keep connections open to pods that are up, and close connections to those that are down. This is similar to what you have on AWS with ELBs, or Azure with Application Gateway. </a:t>
            </a:r>
            <a:r>
              <a:rPr lang="en-GB" b="0" i="0" dirty="0" err="1">
                <a:solidFill>
                  <a:srgbClr val="D9DAE5"/>
                </a:solidFill>
                <a:effectLst/>
                <a:latin typeface="Inter"/>
              </a:rPr>
              <a:t>Upstreams</a:t>
            </a:r>
            <a:r>
              <a:rPr lang="en-GB" b="0" i="0" dirty="0">
                <a:solidFill>
                  <a:srgbClr val="D9DAE5"/>
                </a:solidFill>
                <a:effectLst/>
                <a:latin typeface="Inter"/>
              </a:rPr>
              <a:t> provide Layer 4 routing for HTTP(S) traffic, whereas </a:t>
            </a:r>
            <a:r>
              <a:rPr lang="en-GB" b="0" i="0" dirty="0" err="1">
                <a:solidFill>
                  <a:srgbClr val="D9DAE5"/>
                </a:solidFill>
                <a:effectLst/>
                <a:latin typeface="Inter"/>
              </a:rPr>
              <a:t>Downstreams</a:t>
            </a:r>
            <a:r>
              <a:rPr lang="en-GB" b="0" i="0" dirty="0">
                <a:solidFill>
                  <a:srgbClr val="D9DAE5"/>
                </a:solidFill>
                <a:effectLst/>
                <a:latin typeface="Inter"/>
              </a:rPr>
              <a:t> provide Layer 7 routing for HTTP(S) traffic. </a:t>
            </a:r>
          </a:p>
          <a:p>
            <a:br>
              <a:rPr lang="en-LK" dirty="0"/>
            </a:br>
            <a:r>
              <a:rPr lang="en-LK" dirty="0"/>
              <a:t>Ingress - </a:t>
            </a:r>
            <a:r>
              <a:rPr lang="en-GB" b="0" i="0" dirty="0">
                <a:solidFill>
                  <a:srgbClr val="D9DAE5"/>
                </a:solidFill>
                <a:effectLst/>
                <a:latin typeface="Inter"/>
              </a:rPr>
              <a:t>An Ingress is a Kubernetes object that sits in front of multiple services and acts as an intelligent router. It defines how external traffic can reach the cluster services, and it configures a set of rules to allow inbound connections to reach the services on the cluster. </a:t>
            </a:r>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57</a:t>
            </a:fld>
            <a:endParaRPr lang="en-LK"/>
          </a:p>
        </p:txBody>
      </p:sp>
    </p:spTree>
    <p:extLst>
      <p:ext uri="{BB962C8B-B14F-4D97-AF65-F5344CB8AC3E}">
        <p14:creationId xmlns:p14="http://schemas.microsoft.com/office/powerpoint/2010/main" val="1907711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Cluster IP - </a:t>
            </a:r>
            <a:r>
              <a:rPr lang="en-GB" b="0" i="0" dirty="0" err="1">
                <a:solidFill>
                  <a:srgbClr val="D9DAE5"/>
                </a:solidFill>
                <a:effectLst/>
                <a:latin typeface="Inter"/>
              </a:rPr>
              <a:t>ClusterIP</a:t>
            </a:r>
            <a:r>
              <a:rPr lang="en-GB" b="0" i="0" dirty="0">
                <a:solidFill>
                  <a:srgbClr val="D9DAE5"/>
                </a:solidFill>
                <a:effectLst/>
                <a:latin typeface="Inter"/>
              </a:rPr>
              <a:t> is the default service that enables the communication of multiple pods within the cluster. By default, your service will be exposed on a </a:t>
            </a:r>
            <a:r>
              <a:rPr lang="en-GB" b="0" i="0" dirty="0" err="1">
                <a:solidFill>
                  <a:srgbClr val="D9DAE5"/>
                </a:solidFill>
                <a:effectLst/>
                <a:latin typeface="Inter"/>
              </a:rPr>
              <a:t>ClusterIP</a:t>
            </a:r>
            <a:r>
              <a:rPr lang="en-GB" b="0" i="0" dirty="0">
                <a:solidFill>
                  <a:srgbClr val="D9DAE5"/>
                </a:solidFill>
                <a:effectLst/>
                <a:latin typeface="Inter"/>
              </a:rPr>
              <a:t> if you don't manually define it. </a:t>
            </a:r>
            <a:r>
              <a:rPr lang="en-GB" b="0" i="0" dirty="0" err="1">
                <a:solidFill>
                  <a:srgbClr val="D9DAE5"/>
                </a:solidFill>
                <a:effectLst/>
                <a:latin typeface="Inter"/>
              </a:rPr>
              <a:t>ClusterIP</a:t>
            </a:r>
            <a:r>
              <a:rPr lang="en-GB" b="0" i="0" dirty="0">
                <a:solidFill>
                  <a:srgbClr val="D9DAE5"/>
                </a:solidFill>
                <a:effectLst/>
                <a:latin typeface="Inter"/>
              </a:rPr>
              <a:t> can’t be accessed from the outside world. But, a Kubernetes proxy can be used to access your services.</a:t>
            </a:r>
          </a:p>
          <a:p>
            <a:endParaRPr lang="en-GB" b="0" i="0" dirty="0">
              <a:solidFill>
                <a:srgbClr val="D9DAE5"/>
              </a:solidFill>
              <a:effectLst/>
              <a:latin typeface="Inter"/>
            </a:endParaRPr>
          </a:p>
          <a:p>
            <a:r>
              <a:rPr lang="en-GB" b="0" i="0" dirty="0" err="1">
                <a:solidFill>
                  <a:srgbClr val="D9DAE5"/>
                </a:solidFill>
                <a:effectLst/>
                <a:latin typeface="Inter"/>
              </a:rPr>
              <a:t>NodePort</a:t>
            </a:r>
            <a:r>
              <a:rPr lang="en-GB" b="0" i="0" dirty="0">
                <a:solidFill>
                  <a:srgbClr val="D9DAE5"/>
                </a:solidFill>
                <a:effectLst/>
                <a:latin typeface="Inter"/>
              </a:rPr>
              <a:t> - simply routes traffic on a random port on the host to a random port on the container. </a:t>
            </a:r>
          </a:p>
          <a:p>
            <a:endParaRPr lang="en-GB" b="0" i="0" dirty="0">
              <a:solidFill>
                <a:srgbClr val="D9DAE5"/>
              </a:solidFill>
              <a:effectLst/>
              <a:latin typeface="Inter"/>
            </a:endParaRPr>
          </a:p>
          <a:p>
            <a:pPr algn="l"/>
            <a:r>
              <a:rPr lang="en-GB" b="0" i="0" dirty="0" err="1">
                <a:solidFill>
                  <a:srgbClr val="D9DAE5"/>
                </a:solidFill>
                <a:effectLst/>
                <a:latin typeface="Inter"/>
              </a:rPr>
              <a:t>LoadBalancer</a:t>
            </a:r>
            <a:r>
              <a:rPr lang="en-GB" b="0" i="0" dirty="0">
                <a:solidFill>
                  <a:srgbClr val="D9DAE5"/>
                </a:solidFill>
                <a:effectLst/>
                <a:latin typeface="Inter"/>
              </a:rPr>
              <a:t> - It is a standard load balancer service that runs on each pod and establishes a connection to the outside world, either to networks like the Internet, or within your </a:t>
            </a:r>
            <a:r>
              <a:rPr lang="en-GB" b="0" i="0" dirty="0" err="1">
                <a:solidFill>
                  <a:srgbClr val="D9DAE5"/>
                </a:solidFill>
                <a:effectLst/>
                <a:latin typeface="Inter"/>
              </a:rPr>
              <a:t>datacenter</a:t>
            </a:r>
            <a:r>
              <a:rPr lang="en-GB" b="0" i="0" dirty="0">
                <a:solidFill>
                  <a:srgbClr val="D9DAE5"/>
                </a:solidFill>
                <a:effectLst/>
                <a:latin typeface="Inter"/>
              </a:rPr>
              <a:t>.  The </a:t>
            </a:r>
            <a:r>
              <a:rPr lang="en-GB" b="0" i="0" dirty="0" err="1">
                <a:solidFill>
                  <a:srgbClr val="D9DAE5"/>
                </a:solidFill>
                <a:effectLst/>
                <a:latin typeface="Inter"/>
              </a:rPr>
              <a:t>LoadBalancer</a:t>
            </a:r>
            <a:r>
              <a:rPr lang="en-GB" b="0" i="0" dirty="0">
                <a:solidFill>
                  <a:srgbClr val="D9DAE5"/>
                </a:solidFill>
                <a:effectLst/>
                <a:latin typeface="Inter"/>
              </a:rPr>
              <a:t> will keep connections open to pods that are up, and close connections to those that are down. This is similar to what you have on AWS with ELBs, or Azure with Application Gateway. </a:t>
            </a:r>
            <a:r>
              <a:rPr lang="en-GB" b="0" i="0" dirty="0" err="1">
                <a:solidFill>
                  <a:srgbClr val="D9DAE5"/>
                </a:solidFill>
                <a:effectLst/>
                <a:latin typeface="Inter"/>
              </a:rPr>
              <a:t>Upstreams</a:t>
            </a:r>
            <a:r>
              <a:rPr lang="en-GB" b="0" i="0" dirty="0">
                <a:solidFill>
                  <a:srgbClr val="D9DAE5"/>
                </a:solidFill>
                <a:effectLst/>
                <a:latin typeface="Inter"/>
              </a:rPr>
              <a:t> provide Layer 4 routing for HTTP(S) traffic, whereas </a:t>
            </a:r>
            <a:r>
              <a:rPr lang="en-GB" b="0" i="0" dirty="0" err="1">
                <a:solidFill>
                  <a:srgbClr val="D9DAE5"/>
                </a:solidFill>
                <a:effectLst/>
                <a:latin typeface="Inter"/>
              </a:rPr>
              <a:t>Downstreams</a:t>
            </a:r>
            <a:r>
              <a:rPr lang="en-GB" b="0" i="0" dirty="0">
                <a:solidFill>
                  <a:srgbClr val="D9DAE5"/>
                </a:solidFill>
                <a:effectLst/>
                <a:latin typeface="Inter"/>
              </a:rPr>
              <a:t> provide Layer 7 routing for HTTP(S) traffic. </a:t>
            </a:r>
          </a:p>
          <a:p>
            <a:br>
              <a:rPr lang="en-LK" dirty="0"/>
            </a:br>
            <a:r>
              <a:rPr lang="en-LK" dirty="0"/>
              <a:t>Ingress - </a:t>
            </a:r>
            <a:r>
              <a:rPr lang="en-GB" b="0" i="0" dirty="0">
                <a:solidFill>
                  <a:srgbClr val="D9DAE5"/>
                </a:solidFill>
                <a:effectLst/>
                <a:latin typeface="Inter"/>
              </a:rPr>
              <a:t>An Ingress is a Kubernetes object that sits in front of multiple services and acts as an intelligent router. It defines how external traffic can reach the cluster services, and it configures a set of rules to allow inbound connections to reach the services on the cluster. </a:t>
            </a:r>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58</a:t>
            </a:fld>
            <a:endParaRPr lang="en-LK"/>
          </a:p>
        </p:txBody>
      </p:sp>
    </p:spTree>
    <p:extLst>
      <p:ext uri="{BB962C8B-B14F-4D97-AF65-F5344CB8AC3E}">
        <p14:creationId xmlns:p14="http://schemas.microsoft.com/office/powerpoint/2010/main" val="3107288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59</a:t>
            </a:fld>
            <a:endParaRPr lang="en-LK"/>
          </a:p>
        </p:txBody>
      </p:sp>
    </p:spTree>
    <p:extLst>
      <p:ext uri="{BB962C8B-B14F-4D97-AF65-F5344CB8AC3E}">
        <p14:creationId xmlns:p14="http://schemas.microsoft.com/office/powerpoint/2010/main" val="138714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How containers solves the matrix of hell problem</a:t>
            </a:r>
          </a:p>
        </p:txBody>
      </p:sp>
      <p:sp>
        <p:nvSpPr>
          <p:cNvPr id="4" name="Slide Number Placeholder 3"/>
          <p:cNvSpPr>
            <a:spLocks noGrp="1"/>
          </p:cNvSpPr>
          <p:nvPr>
            <p:ph type="sldNum" sz="quarter" idx="5"/>
          </p:nvPr>
        </p:nvSpPr>
        <p:spPr/>
        <p:txBody>
          <a:bodyPr/>
          <a:lstStyle/>
          <a:p>
            <a:fld id="{822706E6-D493-1A40-B914-F06D21E0FDE7}" type="slidenum">
              <a:rPr lang="en-LK" smtClean="0"/>
              <a:t>8</a:t>
            </a:fld>
            <a:endParaRPr lang="en-LK"/>
          </a:p>
        </p:txBody>
      </p:sp>
    </p:spTree>
    <p:extLst>
      <p:ext uri="{BB962C8B-B14F-4D97-AF65-F5344CB8AC3E}">
        <p14:creationId xmlns:p14="http://schemas.microsoft.com/office/powerpoint/2010/main" val="12337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talking about points --&gt;</a:t>
            </a:r>
          </a:p>
          <a:p>
            <a:br>
              <a:rPr lang="en-GB" dirty="0"/>
            </a:br>
            <a:r>
              <a:rPr lang="en-GB" dirty="0"/>
              <a:t>This isolation of containers processes and limiting to what resources it can access, is done using main two features called namespaces/ </a:t>
            </a:r>
            <a:r>
              <a:rPr lang="en-GB" dirty="0" err="1"/>
              <a:t>cgroups</a:t>
            </a:r>
            <a:r>
              <a:rPr lang="en-GB" dirty="0"/>
              <a:t> in the </a:t>
            </a:r>
            <a:r>
              <a:rPr lang="en-GB" dirty="0" err="1"/>
              <a:t>linux</a:t>
            </a:r>
            <a:r>
              <a:rPr lang="en-GB" dirty="0"/>
              <a:t> kernel level. Will talk more on this on upcoming slide</a:t>
            </a:r>
            <a:br>
              <a:rPr lang="en-LK" dirty="0"/>
            </a:br>
            <a:endParaRPr lang="en-LK" dirty="0"/>
          </a:p>
          <a:p>
            <a:r>
              <a:rPr lang="en-LK" dirty="0"/>
              <a:t>After talking about the slide --&gt;</a:t>
            </a:r>
            <a:br>
              <a:rPr lang="en-LK" dirty="0"/>
            </a:br>
            <a:endParaRPr lang="en-LK" dirty="0"/>
          </a:p>
          <a:p>
            <a:r>
              <a:rPr lang="en-LK" dirty="0"/>
              <a:t>Containers are more useful in App modernization efforts and micro services as they offer speed, lightweight and portability - advantages of containers over the VMs. </a:t>
            </a:r>
          </a:p>
        </p:txBody>
      </p:sp>
      <p:sp>
        <p:nvSpPr>
          <p:cNvPr id="4" name="Slide Number Placeholder 3"/>
          <p:cNvSpPr>
            <a:spLocks noGrp="1"/>
          </p:cNvSpPr>
          <p:nvPr>
            <p:ph type="sldNum" sz="quarter" idx="5"/>
          </p:nvPr>
        </p:nvSpPr>
        <p:spPr/>
        <p:txBody>
          <a:bodyPr/>
          <a:lstStyle/>
          <a:p>
            <a:fld id="{822706E6-D493-1A40-B914-F06D21E0FDE7}" type="slidenum">
              <a:rPr lang="en-LK" smtClean="0"/>
              <a:t>9</a:t>
            </a:fld>
            <a:endParaRPr lang="en-LK"/>
          </a:p>
        </p:txBody>
      </p:sp>
    </p:spTree>
    <p:extLst>
      <p:ext uri="{BB962C8B-B14F-4D97-AF65-F5344CB8AC3E}">
        <p14:creationId xmlns:p14="http://schemas.microsoft.com/office/powerpoint/2010/main" val="49521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LK" dirty="0"/>
              <a:t>Started in 2013 – Open soruce project by company called dotnet-cloud. Started a new company called Docker Inc.</a:t>
            </a:r>
          </a:p>
          <a:p>
            <a:endParaRPr lang="en-LK" dirty="0"/>
          </a:p>
          <a:p>
            <a:r>
              <a:rPr lang="en-LK" dirty="0"/>
              <a:t>When you say Docker, lots of people means lots of things, but on this session we mainly focus on the Docker as a platform. From this point onwards when we mean Docker, we refer to the Docker platform</a:t>
            </a:r>
          </a:p>
          <a:p>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11</a:t>
            </a:fld>
            <a:endParaRPr lang="en-LK"/>
          </a:p>
        </p:txBody>
      </p:sp>
    </p:spTree>
    <p:extLst>
      <p:ext uri="{BB962C8B-B14F-4D97-AF65-F5344CB8AC3E}">
        <p14:creationId xmlns:p14="http://schemas.microsoft.com/office/powerpoint/2010/main" val="261647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Gret UX for developers to interact with containers</a:t>
            </a:r>
          </a:p>
        </p:txBody>
      </p:sp>
      <p:sp>
        <p:nvSpPr>
          <p:cNvPr id="4" name="Slide Number Placeholder 3"/>
          <p:cNvSpPr>
            <a:spLocks noGrp="1"/>
          </p:cNvSpPr>
          <p:nvPr>
            <p:ph type="sldNum" sz="quarter" idx="5"/>
          </p:nvPr>
        </p:nvSpPr>
        <p:spPr/>
        <p:txBody>
          <a:bodyPr/>
          <a:lstStyle/>
          <a:p>
            <a:fld id="{822706E6-D493-1A40-B914-F06D21E0FDE7}" type="slidenum">
              <a:rPr lang="en-LK" smtClean="0"/>
              <a:t>12</a:t>
            </a:fld>
            <a:endParaRPr lang="en-LK"/>
          </a:p>
        </p:txBody>
      </p:sp>
    </p:spTree>
    <p:extLst>
      <p:ext uri="{BB962C8B-B14F-4D97-AF65-F5344CB8AC3E}">
        <p14:creationId xmlns:p14="http://schemas.microsoft.com/office/powerpoint/2010/main" val="3112763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
            </a:r>
            <a:r>
              <a:rPr lang="en-LK" dirty="0"/>
              <a:t>inux kernel provides cgroups that </a:t>
            </a:r>
            <a:r>
              <a:rPr lang="en-GB" sz="1200" b="0" i="0" kern="1200" dirty="0">
                <a:solidFill>
                  <a:schemeClr val="tx1"/>
                </a:solidFill>
                <a:effectLst/>
                <a:latin typeface="+mn-lt"/>
                <a:ea typeface="+mn-ea"/>
                <a:cs typeface="+mn-cs"/>
              </a:rPr>
              <a:t>allow the host CPU to better partition memory allocation into isolation levels called namespaces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Docker gives something more on top of LXC to manage and use it more user friendly</a:t>
            </a:r>
            <a:endParaRPr lang="en-LK" dirty="0"/>
          </a:p>
        </p:txBody>
      </p:sp>
      <p:sp>
        <p:nvSpPr>
          <p:cNvPr id="4" name="Slide Number Placeholder 3"/>
          <p:cNvSpPr>
            <a:spLocks noGrp="1"/>
          </p:cNvSpPr>
          <p:nvPr>
            <p:ph type="sldNum" sz="quarter" idx="5"/>
          </p:nvPr>
        </p:nvSpPr>
        <p:spPr/>
        <p:txBody>
          <a:bodyPr/>
          <a:lstStyle/>
          <a:p>
            <a:fld id="{822706E6-D493-1A40-B914-F06D21E0FDE7}" type="slidenum">
              <a:rPr lang="en-LK" smtClean="0"/>
              <a:t>13</a:t>
            </a:fld>
            <a:endParaRPr lang="en-LK"/>
          </a:p>
        </p:txBody>
      </p:sp>
    </p:spTree>
    <p:extLst>
      <p:ext uri="{BB962C8B-B14F-4D97-AF65-F5344CB8AC3E}">
        <p14:creationId xmlns:p14="http://schemas.microsoft.com/office/powerpoint/2010/main" val="260471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K" dirty="0"/>
              <a:t>How docker solves the matrix of hell problem</a:t>
            </a:r>
          </a:p>
        </p:txBody>
      </p:sp>
      <p:sp>
        <p:nvSpPr>
          <p:cNvPr id="4" name="Slide Number Placeholder 3"/>
          <p:cNvSpPr>
            <a:spLocks noGrp="1"/>
          </p:cNvSpPr>
          <p:nvPr>
            <p:ph type="sldNum" sz="quarter" idx="5"/>
          </p:nvPr>
        </p:nvSpPr>
        <p:spPr/>
        <p:txBody>
          <a:bodyPr/>
          <a:lstStyle/>
          <a:p>
            <a:fld id="{822706E6-D493-1A40-B914-F06D21E0FDE7}" type="slidenum">
              <a:rPr lang="en-LK" smtClean="0"/>
              <a:t>14</a:t>
            </a:fld>
            <a:endParaRPr lang="en-LK"/>
          </a:p>
        </p:txBody>
      </p:sp>
    </p:spTree>
    <p:extLst>
      <p:ext uri="{BB962C8B-B14F-4D97-AF65-F5344CB8AC3E}">
        <p14:creationId xmlns:p14="http://schemas.microsoft.com/office/powerpoint/2010/main" val="368833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2/23/24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2/23/24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oby/buildki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kubernetes.io/docs/tasks/tool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kubernetes.io/docs/concepts/architecture/controller/" TargetMode="External"/><Relationship Id="rId4" Type="http://schemas.openxmlformats.org/officeDocument/2006/relationships/hyperlink" Target="https://kubernetes.io/docs/concepts/workloads/controllers/replicase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docs.docker.com/buildx/working-with-buildx/" TargetMode="External"/><Relationship Id="rId3" Type="http://schemas.openxmlformats.org/officeDocument/2006/relationships/hyperlink" Target="https://www.docker.com/blog/containers-and-vms-together/" TargetMode="External"/><Relationship Id="rId7" Type="http://schemas.openxmlformats.org/officeDocument/2006/relationships/hyperlink" Target="https://www.youtube.com/watch?v=cjXI-yxqGTI" TargetMode="External"/><Relationship Id="rId2" Type="http://schemas.openxmlformats.org/officeDocument/2006/relationships/hyperlink" Target="https://docs.docker.com/get-started/overview/" TargetMode="External"/><Relationship Id="rId1" Type="http://schemas.openxmlformats.org/officeDocument/2006/relationships/slideLayout" Target="../slideLayouts/slideLayout2.xml"/><Relationship Id="rId6" Type="http://schemas.openxmlformats.org/officeDocument/2006/relationships/hyperlink" Target="https://docs.docker.com/storage/storagedriver/select-storage-driver/" TargetMode="External"/><Relationship Id="rId5" Type="http://schemas.openxmlformats.org/officeDocument/2006/relationships/hyperlink" Target="https://docs.docker.com/storage/storagedriver/" TargetMode="External"/><Relationship Id="rId10" Type="http://schemas.openxmlformats.org/officeDocument/2006/relationships/hyperlink" Target="https://brianchristner.io/what-is-docker-buildkit/" TargetMode="External"/><Relationship Id="rId4" Type="http://schemas.openxmlformats.org/officeDocument/2006/relationships/hyperlink" Target="https://www.redhat.com/en/topics/containers/containers-vs-vms" TargetMode="External"/><Relationship Id="rId9" Type="http://schemas.openxmlformats.org/officeDocument/2006/relationships/hyperlink" Target="https://medium.com/titansoft-engineering/docker-build-cache-sharing-on-multi-hosts-with-buildkit-and-buildx-eb8f7005918e" TargetMode="External"/></Relationships>
</file>

<file path=ppt/slides/_rels/slide62.xml.rels><?xml version="1.0" encoding="UTF-8" standalone="yes"?>
<Relationships xmlns="http://schemas.openxmlformats.org/package/2006/relationships"><Relationship Id="rId2" Type="http://schemas.openxmlformats.org/officeDocument/2006/relationships/hyperlink" Target="https://lk.linkedin.com/in/ravindufernand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C939-6165-A441-918F-A95338C5AB08}"/>
              </a:ext>
            </a:extLst>
          </p:cNvPr>
          <p:cNvSpPr>
            <a:spLocks noGrp="1"/>
          </p:cNvSpPr>
          <p:nvPr>
            <p:ph type="ctrTitle"/>
          </p:nvPr>
        </p:nvSpPr>
        <p:spPr>
          <a:xfrm>
            <a:off x="1876424" y="2129746"/>
            <a:ext cx="8791575" cy="882510"/>
          </a:xfrm>
        </p:spPr>
        <p:txBody>
          <a:bodyPr>
            <a:normAutofit/>
          </a:bodyPr>
          <a:lstStyle/>
          <a:p>
            <a:r>
              <a:rPr lang="en-GB" dirty="0"/>
              <a:t>C</a:t>
            </a:r>
            <a:r>
              <a:rPr lang="en-LK" dirty="0"/>
              <a:t>ontainers 101	</a:t>
            </a:r>
          </a:p>
        </p:txBody>
      </p:sp>
      <p:sp>
        <p:nvSpPr>
          <p:cNvPr id="3" name="Subtitle 2">
            <a:extLst>
              <a:ext uri="{FF2B5EF4-FFF2-40B4-BE49-F238E27FC236}">
                <a16:creationId xmlns:a16="http://schemas.microsoft.com/office/drawing/2014/main" id="{651F9AEF-B3C9-E342-B695-5AB4A6F5FA61}"/>
              </a:ext>
            </a:extLst>
          </p:cNvPr>
          <p:cNvSpPr>
            <a:spLocks noGrp="1"/>
          </p:cNvSpPr>
          <p:nvPr>
            <p:ph type="subTitle" idx="1"/>
          </p:nvPr>
        </p:nvSpPr>
        <p:spPr>
          <a:xfrm>
            <a:off x="1876424" y="2930703"/>
            <a:ext cx="8791575" cy="625677"/>
          </a:xfrm>
        </p:spPr>
        <p:txBody>
          <a:bodyPr/>
          <a:lstStyle/>
          <a:p>
            <a:r>
              <a:rPr lang="en-LK" dirty="0"/>
              <a:t>february 2024</a:t>
            </a:r>
          </a:p>
        </p:txBody>
      </p:sp>
      <p:pic>
        <p:nvPicPr>
          <p:cNvPr id="6" name="Picture 5">
            <a:extLst>
              <a:ext uri="{FF2B5EF4-FFF2-40B4-BE49-F238E27FC236}">
                <a16:creationId xmlns:a16="http://schemas.microsoft.com/office/drawing/2014/main" id="{C4212059-364D-BA43-9262-DB5DB9771B92}"/>
              </a:ext>
            </a:extLst>
          </p:cNvPr>
          <p:cNvPicPr>
            <a:picLocks noChangeAspect="1"/>
          </p:cNvPicPr>
          <p:nvPr/>
        </p:nvPicPr>
        <p:blipFill>
          <a:blip r:embed="rId2"/>
          <a:stretch>
            <a:fillRect/>
          </a:stretch>
        </p:blipFill>
        <p:spPr>
          <a:xfrm>
            <a:off x="6724892" y="3998527"/>
            <a:ext cx="5351362" cy="2274709"/>
          </a:xfrm>
          <a:prstGeom prst="rect">
            <a:avLst/>
          </a:prstGeom>
        </p:spPr>
      </p:pic>
    </p:spTree>
    <p:extLst>
      <p:ext uri="{BB962C8B-B14F-4D97-AF65-F5344CB8AC3E}">
        <p14:creationId xmlns:p14="http://schemas.microsoft.com/office/powerpoint/2010/main" val="4280193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EB02-BF79-3249-B57E-0CE3A2ACC845}"/>
              </a:ext>
            </a:extLst>
          </p:cNvPr>
          <p:cNvSpPr>
            <a:spLocks noGrp="1"/>
          </p:cNvSpPr>
          <p:nvPr>
            <p:ph type="title"/>
          </p:nvPr>
        </p:nvSpPr>
        <p:spPr>
          <a:xfrm>
            <a:off x="1143001" y="2689715"/>
            <a:ext cx="9905998" cy="1478570"/>
          </a:xfrm>
        </p:spPr>
        <p:txBody>
          <a:bodyPr/>
          <a:lstStyle/>
          <a:p>
            <a:pPr algn="ctr"/>
            <a:r>
              <a:rPr lang="en-US" dirty="0"/>
              <a:t>What is docker?</a:t>
            </a:r>
            <a:endParaRPr lang="en-LK" dirty="0"/>
          </a:p>
        </p:txBody>
      </p:sp>
    </p:spTree>
    <p:extLst>
      <p:ext uri="{BB962C8B-B14F-4D97-AF65-F5344CB8AC3E}">
        <p14:creationId xmlns:p14="http://schemas.microsoft.com/office/powerpoint/2010/main" val="93766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9005D3-B212-4F48-9E07-00CDE40BA0BF}"/>
              </a:ext>
            </a:extLst>
          </p:cNvPr>
          <p:cNvSpPr>
            <a:spLocks noGrp="1"/>
          </p:cNvSpPr>
          <p:nvPr>
            <p:ph idx="1"/>
          </p:nvPr>
        </p:nvSpPr>
        <p:spPr>
          <a:xfrm>
            <a:off x="1143000" y="1658143"/>
            <a:ext cx="9905999" cy="3541714"/>
          </a:xfrm>
        </p:spPr>
        <p:txBody>
          <a:bodyPr/>
          <a:lstStyle/>
          <a:p>
            <a:r>
              <a:rPr lang="en-LK" dirty="0"/>
              <a:t>So what’s Docker? – In 2024, Docker means lot’s of things, let’s just clear things out.</a:t>
            </a:r>
          </a:p>
          <a:p>
            <a:pPr lvl="1"/>
            <a:r>
              <a:rPr lang="en-LK" dirty="0"/>
              <a:t>Docker as a “Company”</a:t>
            </a:r>
          </a:p>
          <a:p>
            <a:pPr lvl="1"/>
            <a:r>
              <a:rPr lang="en-LK" dirty="0"/>
              <a:t>Docker as a “Product”</a:t>
            </a:r>
          </a:p>
          <a:p>
            <a:pPr lvl="1"/>
            <a:r>
              <a:rPr lang="en-LK" dirty="0"/>
              <a:t>Docker as a “Platform”</a:t>
            </a:r>
          </a:p>
          <a:p>
            <a:pPr lvl="1"/>
            <a:r>
              <a:rPr lang="en-LK" dirty="0"/>
              <a:t>Docker as a “CLI tool”</a:t>
            </a:r>
          </a:p>
          <a:p>
            <a:pPr lvl="1"/>
            <a:r>
              <a:rPr lang="en-LK" dirty="0"/>
              <a:t>Docker as a “Computer Program”</a:t>
            </a:r>
          </a:p>
        </p:txBody>
      </p:sp>
    </p:spTree>
    <p:extLst>
      <p:ext uri="{BB962C8B-B14F-4D97-AF65-F5344CB8AC3E}">
        <p14:creationId xmlns:p14="http://schemas.microsoft.com/office/powerpoint/2010/main" val="3537680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78D6-501C-0B4F-A245-9AC3E8C5F5C6}"/>
              </a:ext>
            </a:extLst>
          </p:cNvPr>
          <p:cNvSpPr>
            <a:spLocks noGrp="1"/>
          </p:cNvSpPr>
          <p:nvPr>
            <p:ph type="title"/>
          </p:nvPr>
        </p:nvSpPr>
        <p:spPr/>
        <p:txBody>
          <a:bodyPr/>
          <a:lstStyle/>
          <a:p>
            <a:r>
              <a:rPr lang="en-LK" dirty="0"/>
              <a:t>What is Docker?</a:t>
            </a:r>
          </a:p>
        </p:txBody>
      </p:sp>
      <p:sp>
        <p:nvSpPr>
          <p:cNvPr id="3" name="Content Placeholder 2">
            <a:extLst>
              <a:ext uri="{FF2B5EF4-FFF2-40B4-BE49-F238E27FC236}">
                <a16:creationId xmlns:a16="http://schemas.microsoft.com/office/drawing/2014/main" id="{746231C7-5E69-5141-9783-EC5EFA4BF7C6}"/>
              </a:ext>
            </a:extLst>
          </p:cNvPr>
          <p:cNvSpPr>
            <a:spLocks noGrp="1"/>
          </p:cNvSpPr>
          <p:nvPr>
            <p:ph idx="1"/>
          </p:nvPr>
        </p:nvSpPr>
        <p:spPr>
          <a:xfrm>
            <a:off x="1141413" y="1764817"/>
            <a:ext cx="10404825" cy="4608513"/>
          </a:xfrm>
        </p:spPr>
        <p:txBody>
          <a:bodyPr>
            <a:normAutofit fontScale="55000" lnSpcReduction="20000"/>
          </a:bodyPr>
          <a:lstStyle/>
          <a:p>
            <a:r>
              <a:rPr lang="en-LK" sz="4500" dirty="0"/>
              <a:t>Docker provides the ability to package and run applications within a loosely isolated environment which is a a container. Simply it’s a container engine (runtime + tool for managing containers and images).</a:t>
            </a:r>
          </a:p>
          <a:p>
            <a:r>
              <a:rPr lang="en-LK" sz="4500" dirty="0"/>
              <a:t>It provides tooling and a platform to manage lifecycle of your containers,</a:t>
            </a:r>
          </a:p>
          <a:p>
            <a:pPr lvl="1"/>
            <a:r>
              <a:rPr lang="en-LK" sz="2900" dirty="0"/>
              <a:t>Develop your apps and supporting components using containers</a:t>
            </a:r>
          </a:p>
          <a:p>
            <a:pPr lvl="1"/>
            <a:r>
              <a:rPr lang="en-LK" sz="2900" dirty="0"/>
              <a:t>Distribute and test your apps as a container</a:t>
            </a:r>
          </a:p>
          <a:p>
            <a:pPr lvl="1"/>
            <a:r>
              <a:rPr lang="en-LK" sz="2900" dirty="0"/>
              <a:t>Ability to deploy your app as a container or an orchestrated service, in whatever environment which supports Docker installation</a:t>
            </a:r>
          </a:p>
          <a:p>
            <a:r>
              <a:rPr lang="en-LK" sz="4500" dirty="0"/>
              <a:t>It shares the same OS kernel</a:t>
            </a:r>
          </a:p>
          <a:p>
            <a:r>
              <a:rPr lang="en-LK" sz="4500" dirty="0"/>
              <a:t>It works on all major Linux Distributions and containers native to Windows Server (specific versions)</a:t>
            </a:r>
          </a:p>
          <a:p>
            <a:pPr marL="0" indent="0">
              <a:buNone/>
            </a:pPr>
            <a:endParaRPr lang="en-LK" dirty="0"/>
          </a:p>
        </p:txBody>
      </p:sp>
    </p:spTree>
    <p:extLst>
      <p:ext uri="{BB962C8B-B14F-4D97-AF65-F5344CB8AC3E}">
        <p14:creationId xmlns:p14="http://schemas.microsoft.com/office/powerpoint/2010/main" val="1308668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6D51F-644B-3645-AD6F-3393008465EF}"/>
              </a:ext>
            </a:extLst>
          </p:cNvPr>
          <p:cNvSpPr>
            <a:spLocks noGrp="1"/>
          </p:cNvSpPr>
          <p:nvPr>
            <p:ph type="title"/>
          </p:nvPr>
        </p:nvSpPr>
        <p:spPr/>
        <p:txBody>
          <a:bodyPr/>
          <a:lstStyle/>
          <a:p>
            <a:r>
              <a:rPr lang="en-GB" dirty="0"/>
              <a:t>U</a:t>
            </a:r>
            <a:r>
              <a:rPr lang="en-LK" dirty="0"/>
              <a:t>nderlying technology in docker</a:t>
            </a:r>
          </a:p>
        </p:txBody>
      </p:sp>
      <p:sp>
        <p:nvSpPr>
          <p:cNvPr id="3" name="Content Placeholder 2">
            <a:extLst>
              <a:ext uri="{FF2B5EF4-FFF2-40B4-BE49-F238E27FC236}">
                <a16:creationId xmlns:a16="http://schemas.microsoft.com/office/drawing/2014/main" id="{82A1C76C-A67C-814F-8BD9-39AD069B249A}"/>
              </a:ext>
            </a:extLst>
          </p:cNvPr>
          <p:cNvSpPr>
            <a:spLocks noGrp="1"/>
          </p:cNvSpPr>
          <p:nvPr>
            <p:ph idx="1"/>
          </p:nvPr>
        </p:nvSpPr>
        <p:spPr/>
        <p:txBody>
          <a:bodyPr/>
          <a:lstStyle/>
          <a:p>
            <a:r>
              <a:rPr lang="en-LK" dirty="0"/>
              <a:t>Docker is an extension of LXC’s (Linux Containers) capabilities and packaged it in a way which is more developer friendly.</a:t>
            </a:r>
          </a:p>
          <a:p>
            <a:pPr algn="just"/>
            <a:r>
              <a:rPr lang="en-LK" dirty="0"/>
              <a:t>It was developed in Go language and utilizes LXC, namespaces, cgroups and the linux kernel itself. Docker uses namespaces to provide the isolated workspace called a container. Each aspect of a container runs in a sep</a:t>
            </a:r>
            <a:r>
              <a:rPr lang="en-GB" dirty="0"/>
              <a:t>a</a:t>
            </a:r>
            <a:r>
              <a:rPr lang="en-LK" dirty="0"/>
              <a:t>rate namespace and its access is limited to this namespace.</a:t>
            </a:r>
          </a:p>
          <a:p>
            <a:endParaRPr lang="en-LK" dirty="0"/>
          </a:p>
          <a:p>
            <a:endParaRPr lang="en-LK" dirty="0"/>
          </a:p>
        </p:txBody>
      </p:sp>
    </p:spTree>
    <p:extLst>
      <p:ext uri="{BB962C8B-B14F-4D97-AF65-F5344CB8AC3E}">
        <p14:creationId xmlns:p14="http://schemas.microsoft.com/office/powerpoint/2010/main" val="1528667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406E4F-6109-224A-945D-BDBC8E9688F4}"/>
              </a:ext>
            </a:extLst>
          </p:cNvPr>
          <p:cNvPicPr>
            <a:picLocks noChangeAspect="1"/>
          </p:cNvPicPr>
          <p:nvPr/>
        </p:nvPicPr>
        <p:blipFill>
          <a:blip r:embed="rId3"/>
          <a:stretch>
            <a:fillRect/>
          </a:stretch>
        </p:blipFill>
        <p:spPr>
          <a:xfrm>
            <a:off x="1028165" y="774915"/>
            <a:ext cx="10301096" cy="5377912"/>
          </a:xfrm>
          <a:prstGeom prst="rect">
            <a:avLst/>
          </a:prstGeom>
        </p:spPr>
      </p:pic>
      <p:pic>
        <p:nvPicPr>
          <p:cNvPr id="7" name="Picture 6">
            <a:extLst>
              <a:ext uri="{FF2B5EF4-FFF2-40B4-BE49-F238E27FC236}">
                <a16:creationId xmlns:a16="http://schemas.microsoft.com/office/drawing/2014/main" id="{27CB54B2-09C0-344D-B7FF-C47D6A2C108B}"/>
              </a:ext>
            </a:extLst>
          </p:cNvPr>
          <p:cNvPicPr>
            <a:picLocks noChangeAspect="1"/>
          </p:cNvPicPr>
          <p:nvPr/>
        </p:nvPicPr>
        <p:blipFill>
          <a:blip r:embed="rId4"/>
          <a:stretch>
            <a:fillRect/>
          </a:stretch>
        </p:blipFill>
        <p:spPr>
          <a:xfrm>
            <a:off x="6491518" y="2020393"/>
            <a:ext cx="2097351" cy="1761193"/>
          </a:xfrm>
          <a:prstGeom prst="rect">
            <a:avLst/>
          </a:prstGeom>
        </p:spPr>
      </p:pic>
    </p:spTree>
    <p:extLst>
      <p:ext uri="{BB962C8B-B14F-4D97-AF65-F5344CB8AC3E}">
        <p14:creationId xmlns:p14="http://schemas.microsoft.com/office/powerpoint/2010/main" val="419461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EB02-BF79-3249-B57E-0CE3A2ACC845}"/>
              </a:ext>
            </a:extLst>
          </p:cNvPr>
          <p:cNvSpPr>
            <a:spLocks noGrp="1"/>
          </p:cNvSpPr>
          <p:nvPr>
            <p:ph type="title"/>
          </p:nvPr>
        </p:nvSpPr>
        <p:spPr>
          <a:xfrm>
            <a:off x="1143001" y="2689715"/>
            <a:ext cx="9905998" cy="1478570"/>
          </a:xfrm>
        </p:spPr>
        <p:txBody>
          <a:bodyPr/>
          <a:lstStyle/>
          <a:p>
            <a:pPr algn="ctr"/>
            <a:r>
              <a:rPr lang="en-US" dirty="0"/>
              <a:t>BASIC DOCKER COMMANDS</a:t>
            </a:r>
            <a:endParaRPr lang="en-LK" dirty="0"/>
          </a:p>
        </p:txBody>
      </p:sp>
    </p:spTree>
    <p:extLst>
      <p:ext uri="{BB962C8B-B14F-4D97-AF65-F5344CB8AC3E}">
        <p14:creationId xmlns:p14="http://schemas.microsoft.com/office/powerpoint/2010/main" val="765033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7B629B-D6BE-EA49-9894-24D2012796BF}"/>
              </a:ext>
            </a:extLst>
          </p:cNvPr>
          <p:cNvSpPr>
            <a:spLocks noGrp="1"/>
          </p:cNvSpPr>
          <p:nvPr>
            <p:ph idx="1"/>
          </p:nvPr>
        </p:nvSpPr>
        <p:spPr>
          <a:xfrm>
            <a:off x="1143000" y="1658143"/>
            <a:ext cx="9905999" cy="3541714"/>
          </a:xfrm>
        </p:spPr>
        <p:txBody>
          <a:bodyPr>
            <a:normAutofit fontScale="85000" lnSpcReduction="10000"/>
          </a:bodyPr>
          <a:lstStyle/>
          <a:p>
            <a:r>
              <a:rPr lang="en-LK" dirty="0"/>
              <a:t>Docker CLI structure,</a:t>
            </a:r>
          </a:p>
          <a:p>
            <a:pPr lvl="1"/>
            <a:r>
              <a:rPr lang="en-GB" dirty="0"/>
              <a:t>O</a:t>
            </a:r>
            <a:r>
              <a:rPr lang="en-LK" dirty="0"/>
              <a:t>ld (Still works as expected) docker &lt;command&gt; options</a:t>
            </a:r>
          </a:p>
          <a:p>
            <a:pPr lvl="1"/>
            <a:r>
              <a:rPr lang="en-LK" dirty="0"/>
              <a:t>New – docker &lt;command&gt; &lt;sub-command&gt; (options)</a:t>
            </a:r>
          </a:p>
          <a:p>
            <a:r>
              <a:rPr lang="en-LK" dirty="0"/>
              <a:t>Pulling Docker Image</a:t>
            </a:r>
          </a:p>
          <a:p>
            <a:pPr lvl="1"/>
            <a:r>
              <a:rPr lang="en-GB" dirty="0"/>
              <a:t>d</a:t>
            </a:r>
            <a:r>
              <a:rPr lang="en-LK" dirty="0"/>
              <a:t>ocker pull nginx</a:t>
            </a:r>
          </a:p>
          <a:p>
            <a:r>
              <a:rPr lang="en-LK" dirty="0"/>
              <a:t>Running a Docker Container</a:t>
            </a:r>
          </a:p>
          <a:p>
            <a:pPr lvl="1"/>
            <a:r>
              <a:rPr lang="en-GB" dirty="0"/>
              <a:t>d</a:t>
            </a:r>
            <a:r>
              <a:rPr lang="en-LK" dirty="0"/>
              <a:t>ocker run –p 80:80 --name web-server nginx</a:t>
            </a:r>
          </a:p>
          <a:p>
            <a:r>
              <a:rPr lang="en-LK" dirty="0"/>
              <a:t>Stopping the Container</a:t>
            </a:r>
          </a:p>
          <a:p>
            <a:pPr lvl="1"/>
            <a:r>
              <a:rPr lang="en-GB" dirty="0"/>
              <a:t>d</a:t>
            </a:r>
            <a:r>
              <a:rPr lang="en-LK" dirty="0"/>
              <a:t>ocker stop web-server (or container id) </a:t>
            </a:r>
          </a:p>
        </p:txBody>
      </p:sp>
    </p:spTree>
    <p:extLst>
      <p:ext uri="{BB962C8B-B14F-4D97-AF65-F5344CB8AC3E}">
        <p14:creationId xmlns:p14="http://schemas.microsoft.com/office/powerpoint/2010/main" val="297001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7B629B-D6BE-EA49-9894-24D2012796BF}"/>
              </a:ext>
            </a:extLst>
          </p:cNvPr>
          <p:cNvSpPr>
            <a:spLocks noGrp="1"/>
          </p:cNvSpPr>
          <p:nvPr>
            <p:ph idx="1"/>
          </p:nvPr>
        </p:nvSpPr>
        <p:spPr>
          <a:xfrm>
            <a:off x="1143000" y="1204905"/>
            <a:ext cx="9905999" cy="4448189"/>
          </a:xfrm>
        </p:spPr>
        <p:txBody>
          <a:bodyPr>
            <a:normAutofit fontScale="77500" lnSpcReduction="20000"/>
          </a:bodyPr>
          <a:lstStyle/>
          <a:p>
            <a:r>
              <a:rPr lang="en-US" sz="2600" dirty="0"/>
              <a:t>Check what’s happening in a containers,</a:t>
            </a:r>
          </a:p>
          <a:p>
            <a:pPr lvl="1"/>
            <a:r>
              <a:rPr lang="en-US" sz="2200" dirty="0"/>
              <a:t>docker container top web-server – Process list in 1 container</a:t>
            </a:r>
          </a:p>
          <a:p>
            <a:pPr lvl="1"/>
            <a:r>
              <a:rPr lang="en-US" sz="2200" dirty="0"/>
              <a:t>docker container inspect web-server – Details of one container config</a:t>
            </a:r>
          </a:p>
          <a:p>
            <a:pPr lvl="1"/>
            <a:r>
              <a:rPr lang="en-US" sz="2200" dirty="0"/>
              <a:t>docker container stats – Performance stats for all containers</a:t>
            </a:r>
          </a:p>
          <a:p>
            <a:r>
              <a:rPr lang="en-US" sz="2600" dirty="0"/>
              <a:t>Getting a shell inside containers,</a:t>
            </a:r>
          </a:p>
          <a:p>
            <a:pPr lvl="1"/>
            <a:r>
              <a:rPr lang="en-GB" sz="2200" dirty="0"/>
              <a:t>d</a:t>
            </a:r>
            <a:r>
              <a:rPr lang="en-LK" sz="2200" dirty="0"/>
              <a:t>ocker container run –it – Start a new container interactively</a:t>
            </a:r>
          </a:p>
          <a:p>
            <a:pPr lvl="1"/>
            <a:r>
              <a:rPr lang="en-GB" sz="2200" dirty="0"/>
              <a:t>d</a:t>
            </a:r>
            <a:r>
              <a:rPr lang="en-LK" sz="2200" dirty="0"/>
              <a:t>ocker container exec –it &lt;container_id_or_name&gt; echo “I’m inside the container” – Run additional commands in the container</a:t>
            </a:r>
          </a:p>
          <a:p>
            <a:r>
              <a:rPr lang="en-LK" sz="2600" dirty="0"/>
              <a:t>Listing, removing containers and images</a:t>
            </a:r>
          </a:p>
          <a:p>
            <a:pPr lvl="1"/>
            <a:r>
              <a:rPr lang="en-GB" sz="2200" dirty="0"/>
              <a:t>d</a:t>
            </a:r>
            <a:r>
              <a:rPr lang="en-LK" sz="2200" dirty="0"/>
              <a:t>ocker images</a:t>
            </a:r>
          </a:p>
          <a:p>
            <a:pPr lvl="1"/>
            <a:r>
              <a:rPr lang="en-GB" sz="2200" dirty="0"/>
              <a:t>d</a:t>
            </a:r>
            <a:r>
              <a:rPr lang="en-LK" sz="2200" dirty="0"/>
              <a:t>ocker container ls | docker ps </a:t>
            </a:r>
          </a:p>
          <a:p>
            <a:pPr lvl="1"/>
            <a:r>
              <a:rPr lang="en-GB" sz="2200" dirty="0"/>
              <a:t>d</a:t>
            </a:r>
            <a:r>
              <a:rPr lang="en-LK" sz="2200" dirty="0"/>
              <a:t>ocker &lt;object&gt; rm &lt;id_or_name&gt;</a:t>
            </a:r>
          </a:p>
        </p:txBody>
      </p:sp>
    </p:spTree>
    <p:extLst>
      <p:ext uri="{BB962C8B-B14F-4D97-AF65-F5344CB8AC3E}">
        <p14:creationId xmlns:p14="http://schemas.microsoft.com/office/powerpoint/2010/main" val="505729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78D6-501C-0B4F-A245-9AC3E8C5F5C6}"/>
              </a:ext>
            </a:extLst>
          </p:cNvPr>
          <p:cNvSpPr>
            <a:spLocks noGrp="1"/>
          </p:cNvSpPr>
          <p:nvPr>
            <p:ph type="title"/>
          </p:nvPr>
        </p:nvSpPr>
        <p:spPr/>
        <p:txBody>
          <a:bodyPr/>
          <a:lstStyle/>
          <a:p>
            <a:r>
              <a:rPr lang="en-LK" dirty="0"/>
              <a:t>Are there solutions other than docker?</a:t>
            </a:r>
          </a:p>
        </p:txBody>
      </p:sp>
      <p:sp>
        <p:nvSpPr>
          <p:cNvPr id="3" name="Content Placeholder 2">
            <a:extLst>
              <a:ext uri="{FF2B5EF4-FFF2-40B4-BE49-F238E27FC236}">
                <a16:creationId xmlns:a16="http://schemas.microsoft.com/office/drawing/2014/main" id="{746231C7-5E69-5141-9783-EC5EFA4BF7C6}"/>
              </a:ext>
            </a:extLst>
          </p:cNvPr>
          <p:cNvSpPr>
            <a:spLocks noGrp="1"/>
          </p:cNvSpPr>
          <p:nvPr>
            <p:ph idx="1"/>
          </p:nvPr>
        </p:nvSpPr>
        <p:spPr>
          <a:xfrm>
            <a:off x="1141413" y="2354861"/>
            <a:ext cx="10404825" cy="2148277"/>
          </a:xfrm>
        </p:spPr>
        <p:txBody>
          <a:bodyPr>
            <a:normAutofit/>
          </a:bodyPr>
          <a:lstStyle/>
          <a:p>
            <a:r>
              <a:rPr lang="en-LK" dirty="0"/>
              <a:t>Docker – Container runtime + Tool for managing containers and images</a:t>
            </a:r>
          </a:p>
          <a:p>
            <a:r>
              <a:rPr lang="en-LK" dirty="0"/>
              <a:t>Containerd – Container runtime only</a:t>
            </a:r>
          </a:p>
          <a:p>
            <a:r>
              <a:rPr lang="en-LK" dirty="0"/>
              <a:t>Podman – Tool for managing containers and images</a:t>
            </a:r>
          </a:p>
        </p:txBody>
      </p:sp>
    </p:spTree>
    <p:extLst>
      <p:ext uri="{BB962C8B-B14F-4D97-AF65-F5344CB8AC3E}">
        <p14:creationId xmlns:p14="http://schemas.microsoft.com/office/powerpoint/2010/main" val="1678027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EB02-BF79-3249-B57E-0CE3A2ACC845}"/>
              </a:ext>
            </a:extLst>
          </p:cNvPr>
          <p:cNvSpPr>
            <a:spLocks noGrp="1"/>
          </p:cNvSpPr>
          <p:nvPr>
            <p:ph type="title"/>
          </p:nvPr>
        </p:nvSpPr>
        <p:spPr>
          <a:xfrm>
            <a:off x="1143001" y="2689715"/>
            <a:ext cx="9905998" cy="1478570"/>
          </a:xfrm>
        </p:spPr>
        <p:txBody>
          <a:bodyPr/>
          <a:lstStyle/>
          <a:p>
            <a:pPr algn="ctr"/>
            <a:r>
              <a:rPr lang="en-GB" dirty="0"/>
              <a:t>D</a:t>
            </a:r>
            <a:r>
              <a:rPr lang="en-LK" dirty="0"/>
              <a:t>eep dive into docker internals</a:t>
            </a:r>
          </a:p>
        </p:txBody>
      </p:sp>
    </p:spTree>
    <p:extLst>
      <p:ext uri="{BB962C8B-B14F-4D97-AF65-F5344CB8AC3E}">
        <p14:creationId xmlns:p14="http://schemas.microsoft.com/office/powerpoint/2010/main" val="132910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7069-3816-A047-AC0C-90AAC102F237}"/>
              </a:ext>
            </a:extLst>
          </p:cNvPr>
          <p:cNvSpPr>
            <a:spLocks noGrp="1"/>
          </p:cNvSpPr>
          <p:nvPr>
            <p:ph type="title"/>
          </p:nvPr>
        </p:nvSpPr>
        <p:spPr/>
        <p:txBody>
          <a:bodyPr/>
          <a:lstStyle/>
          <a:p>
            <a:r>
              <a:rPr lang="en-LK" dirty="0"/>
              <a:t>About me</a:t>
            </a:r>
          </a:p>
        </p:txBody>
      </p:sp>
      <p:sp>
        <p:nvSpPr>
          <p:cNvPr id="3" name="Content Placeholder 2">
            <a:extLst>
              <a:ext uri="{FF2B5EF4-FFF2-40B4-BE49-F238E27FC236}">
                <a16:creationId xmlns:a16="http://schemas.microsoft.com/office/drawing/2014/main" id="{2298A5FE-7FCD-4545-A476-F46A6BDE7A82}"/>
              </a:ext>
            </a:extLst>
          </p:cNvPr>
          <p:cNvSpPr>
            <a:spLocks noGrp="1"/>
          </p:cNvSpPr>
          <p:nvPr>
            <p:ph idx="1"/>
          </p:nvPr>
        </p:nvSpPr>
        <p:spPr>
          <a:xfrm>
            <a:off x="5159373" y="2173287"/>
            <a:ext cx="5888038" cy="3541714"/>
          </a:xfrm>
        </p:spPr>
        <p:txBody>
          <a:bodyPr/>
          <a:lstStyle/>
          <a:p>
            <a:r>
              <a:rPr lang="en-LK" dirty="0"/>
              <a:t>Hi, I’m Ravindu Fernando</a:t>
            </a:r>
          </a:p>
          <a:p>
            <a:pPr lvl="1"/>
            <a:r>
              <a:rPr lang="en-LK" dirty="0"/>
              <a:t>STL @ Sysco LABS – Sri Lanka</a:t>
            </a:r>
          </a:p>
          <a:p>
            <a:pPr lvl="1"/>
            <a:r>
              <a:rPr lang="en-LK" dirty="0"/>
              <a:t>Cloud Computing Enthusiast </a:t>
            </a:r>
          </a:p>
        </p:txBody>
      </p:sp>
      <p:pic>
        <p:nvPicPr>
          <p:cNvPr id="5" name="Picture 4">
            <a:extLst>
              <a:ext uri="{FF2B5EF4-FFF2-40B4-BE49-F238E27FC236}">
                <a16:creationId xmlns:a16="http://schemas.microsoft.com/office/drawing/2014/main" id="{2CDC283C-F9A9-ED4D-9BBA-9DCA683D98DD}"/>
              </a:ext>
            </a:extLst>
          </p:cNvPr>
          <p:cNvPicPr>
            <a:picLocks noChangeAspect="1"/>
          </p:cNvPicPr>
          <p:nvPr/>
        </p:nvPicPr>
        <p:blipFill>
          <a:blip r:embed="rId2"/>
          <a:stretch>
            <a:fillRect/>
          </a:stretch>
        </p:blipFill>
        <p:spPr>
          <a:xfrm>
            <a:off x="1292727" y="2173287"/>
            <a:ext cx="2511426" cy="2511426"/>
          </a:xfrm>
          <a:prstGeom prst="ellipse">
            <a:avLst/>
          </a:prstGeom>
          <a:ln>
            <a:solidFill>
              <a:schemeClr val="tx2"/>
            </a:solidFill>
          </a:ln>
        </p:spPr>
      </p:pic>
    </p:spTree>
    <p:extLst>
      <p:ext uri="{BB962C8B-B14F-4D97-AF65-F5344CB8AC3E}">
        <p14:creationId xmlns:p14="http://schemas.microsoft.com/office/powerpoint/2010/main" val="2424506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DA84-510E-254F-B4A8-62DA11B7FD0E}"/>
              </a:ext>
            </a:extLst>
          </p:cNvPr>
          <p:cNvSpPr>
            <a:spLocks noGrp="1"/>
          </p:cNvSpPr>
          <p:nvPr>
            <p:ph type="title"/>
          </p:nvPr>
        </p:nvSpPr>
        <p:spPr/>
        <p:txBody>
          <a:bodyPr/>
          <a:lstStyle/>
          <a:p>
            <a:r>
              <a:rPr lang="en-LK" dirty="0"/>
              <a:t>Docker architecture</a:t>
            </a:r>
          </a:p>
        </p:txBody>
      </p:sp>
      <p:pic>
        <p:nvPicPr>
          <p:cNvPr id="5" name="Graphic 4">
            <a:extLst>
              <a:ext uri="{FF2B5EF4-FFF2-40B4-BE49-F238E27FC236}">
                <a16:creationId xmlns:a16="http://schemas.microsoft.com/office/drawing/2014/main" id="{1BE6CB6F-94AC-1B47-8408-B51E5087C6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5289" y="1781298"/>
            <a:ext cx="8161421" cy="4264235"/>
          </a:xfrm>
          <a:prstGeom prst="rect">
            <a:avLst/>
          </a:prstGeom>
        </p:spPr>
      </p:pic>
    </p:spTree>
    <p:extLst>
      <p:ext uri="{BB962C8B-B14F-4D97-AF65-F5344CB8AC3E}">
        <p14:creationId xmlns:p14="http://schemas.microsoft.com/office/powerpoint/2010/main" val="2424917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6BCD6-9B0B-2F49-ADD2-E1E8F2C97ABA}"/>
              </a:ext>
            </a:extLst>
          </p:cNvPr>
          <p:cNvSpPr>
            <a:spLocks noGrp="1"/>
          </p:cNvSpPr>
          <p:nvPr>
            <p:ph type="title"/>
          </p:nvPr>
        </p:nvSpPr>
        <p:spPr/>
        <p:txBody>
          <a:bodyPr/>
          <a:lstStyle/>
          <a:p>
            <a:r>
              <a:rPr lang="en-GB" dirty="0"/>
              <a:t>W</a:t>
            </a:r>
            <a:r>
              <a:rPr lang="en-LK" dirty="0"/>
              <a:t>hat happens when you run a container?</a:t>
            </a:r>
          </a:p>
        </p:txBody>
      </p:sp>
      <p:sp>
        <p:nvSpPr>
          <p:cNvPr id="3" name="Content Placeholder 2">
            <a:extLst>
              <a:ext uri="{FF2B5EF4-FFF2-40B4-BE49-F238E27FC236}">
                <a16:creationId xmlns:a16="http://schemas.microsoft.com/office/drawing/2014/main" id="{43E4665B-0BBF-294B-AE52-652832006806}"/>
              </a:ext>
            </a:extLst>
          </p:cNvPr>
          <p:cNvSpPr>
            <a:spLocks noGrp="1"/>
          </p:cNvSpPr>
          <p:nvPr>
            <p:ph idx="1"/>
          </p:nvPr>
        </p:nvSpPr>
        <p:spPr/>
        <p:txBody>
          <a:bodyPr>
            <a:normAutofit fontScale="92500" lnSpcReduction="20000"/>
          </a:bodyPr>
          <a:lstStyle/>
          <a:p>
            <a:r>
              <a:rPr lang="en-GB" b="1" i="1" dirty="0"/>
              <a:t>docker run –p 80:80 </a:t>
            </a:r>
            <a:r>
              <a:rPr lang="en-GB" b="1" i="1" dirty="0" err="1"/>
              <a:t>nginx</a:t>
            </a:r>
            <a:r>
              <a:rPr lang="en-GB" b="1" i="1" dirty="0"/>
              <a:t> | docker container run –p 80:80 </a:t>
            </a:r>
            <a:r>
              <a:rPr lang="en-GB" b="1" i="1" dirty="0" err="1"/>
              <a:t>nginx</a:t>
            </a:r>
            <a:endParaRPr lang="en-GB" b="1" i="1" dirty="0"/>
          </a:p>
          <a:p>
            <a:pPr marL="914400" lvl="1" indent="-457200">
              <a:buFont typeface="+mj-lt"/>
              <a:buAutoNum type="arabicPeriod"/>
            </a:pPr>
            <a:r>
              <a:rPr lang="en-GB" dirty="0"/>
              <a:t>Looks for that particular image locally in image cache, if its not found pulls it from the configured registry (image repository). Downloads the latest version by default (</a:t>
            </a:r>
            <a:r>
              <a:rPr lang="en-GB" dirty="0" err="1"/>
              <a:t>nginx:latest</a:t>
            </a:r>
            <a:r>
              <a:rPr lang="en-GB" dirty="0"/>
              <a:t>)</a:t>
            </a:r>
          </a:p>
          <a:p>
            <a:pPr marL="914400" lvl="1" indent="-457200">
              <a:buFont typeface="+mj-lt"/>
              <a:buAutoNum type="arabicPeriod"/>
            </a:pPr>
            <a:r>
              <a:rPr lang="en-GB" dirty="0"/>
              <a:t>Creates a new container based on that image and prepares to start</a:t>
            </a:r>
          </a:p>
          <a:p>
            <a:pPr marL="914400" lvl="1" indent="-457200">
              <a:buFont typeface="+mj-lt"/>
              <a:buAutoNum type="arabicPeriod"/>
            </a:pPr>
            <a:r>
              <a:rPr lang="en-GB" dirty="0"/>
              <a:t>Docker allocates read write filesystem to the container, as its final layer. This allows running container to modify files and directories in its local filesystem.</a:t>
            </a:r>
          </a:p>
          <a:p>
            <a:pPr marL="914400" lvl="1" indent="-457200">
              <a:buFont typeface="+mj-lt"/>
              <a:buAutoNum type="arabicPeriod"/>
            </a:pPr>
            <a:r>
              <a:rPr lang="en-GB" dirty="0"/>
              <a:t>Gives it a virtual IP on a private network inside docker engine </a:t>
            </a:r>
          </a:p>
          <a:p>
            <a:pPr marL="914400" lvl="1" indent="-457200">
              <a:buFont typeface="+mj-lt"/>
              <a:buAutoNum type="arabicPeriod"/>
            </a:pPr>
            <a:r>
              <a:rPr lang="en-GB" dirty="0"/>
              <a:t>Opens up port 80 on host and forwards to port 80 in container.</a:t>
            </a:r>
          </a:p>
          <a:p>
            <a:pPr marL="914400" lvl="1" indent="-457200">
              <a:buFont typeface="+mj-lt"/>
              <a:buAutoNum type="arabicPeriod"/>
            </a:pPr>
            <a:r>
              <a:rPr lang="en-GB" dirty="0"/>
              <a:t>Starts container by using the CMD in the image </a:t>
            </a:r>
            <a:r>
              <a:rPr lang="en-GB" dirty="0" err="1"/>
              <a:t>Dockerfile</a:t>
            </a:r>
            <a:r>
              <a:rPr lang="en-GB" dirty="0"/>
              <a:t>.</a:t>
            </a:r>
          </a:p>
          <a:p>
            <a:pPr marL="914400" lvl="1" indent="-457200">
              <a:buFont typeface="+mj-lt"/>
              <a:buAutoNum type="arabicPeriod"/>
            </a:pPr>
            <a:endParaRPr lang="en-GB" dirty="0"/>
          </a:p>
          <a:p>
            <a:endParaRPr lang="en-GB" dirty="0"/>
          </a:p>
        </p:txBody>
      </p:sp>
    </p:spTree>
    <p:extLst>
      <p:ext uri="{BB962C8B-B14F-4D97-AF65-F5344CB8AC3E}">
        <p14:creationId xmlns:p14="http://schemas.microsoft.com/office/powerpoint/2010/main" val="3548151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617C-3529-BF43-838B-D869B59C6008}"/>
              </a:ext>
            </a:extLst>
          </p:cNvPr>
          <p:cNvSpPr>
            <a:spLocks noGrp="1"/>
          </p:cNvSpPr>
          <p:nvPr>
            <p:ph type="title"/>
          </p:nvPr>
        </p:nvSpPr>
        <p:spPr/>
        <p:txBody>
          <a:bodyPr/>
          <a:lstStyle/>
          <a:p>
            <a:r>
              <a:rPr lang="en-LK" dirty="0"/>
              <a:t>Docker Objects</a:t>
            </a:r>
          </a:p>
        </p:txBody>
      </p:sp>
      <p:sp>
        <p:nvSpPr>
          <p:cNvPr id="3" name="Content Placeholder 2">
            <a:extLst>
              <a:ext uri="{FF2B5EF4-FFF2-40B4-BE49-F238E27FC236}">
                <a16:creationId xmlns:a16="http://schemas.microsoft.com/office/drawing/2014/main" id="{31A4D8EC-F0B9-B341-BF38-EC8DD8364364}"/>
              </a:ext>
            </a:extLst>
          </p:cNvPr>
          <p:cNvSpPr>
            <a:spLocks noGrp="1"/>
          </p:cNvSpPr>
          <p:nvPr>
            <p:ph idx="1"/>
          </p:nvPr>
        </p:nvSpPr>
        <p:spPr/>
        <p:txBody>
          <a:bodyPr/>
          <a:lstStyle/>
          <a:p>
            <a:r>
              <a:rPr lang="en-LK" dirty="0"/>
              <a:t>Docker Images</a:t>
            </a:r>
          </a:p>
          <a:p>
            <a:pPr lvl="1"/>
            <a:r>
              <a:rPr lang="en-LK" dirty="0"/>
              <a:t>A read-only template with instructions/ metadata for creating a Docker container.</a:t>
            </a:r>
          </a:p>
          <a:p>
            <a:pPr lvl="1"/>
            <a:r>
              <a:rPr lang="en-LK" dirty="0"/>
              <a:t>Can create your own image or use images created and published in a registry by others.</a:t>
            </a:r>
          </a:p>
          <a:p>
            <a:pPr lvl="1"/>
            <a:r>
              <a:rPr lang="en-LK" dirty="0"/>
              <a:t>Dockerfile can be used to define steps required to create and run the image.</a:t>
            </a:r>
          </a:p>
          <a:p>
            <a:pPr lvl="1"/>
            <a:r>
              <a:rPr lang="en-LK" dirty="0"/>
              <a:t>Each instruction in Dockerfile creates a layer in the image, only those layers which changes each time are rebuilt – What makes images so lightweight, small and fast.</a:t>
            </a:r>
          </a:p>
          <a:p>
            <a:pPr marL="457200" lvl="1" indent="0">
              <a:buNone/>
            </a:pPr>
            <a:endParaRPr lang="en-LK" dirty="0"/>
          </a:p>
        </p:txBody>
      </p:sp>
    </p:spTree>
    <p:extLst>
      <p:ext uri="{BB962C8B-B14F-4D97-AF65-F5344CB8AC3E}">
        <p14:creationId xmlns:p14="http://schemas.microsoft.com/office/powerpoint/2010/main" val="2440372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0536C2-E539-9841-ABA6-E4FE00CF81D0}"/>
              </a:ext>
            </a:extLst>
          </p:cNvPr>
          <p:cNvSpPr>
            <a:spLocks noGrp="1"/>
          </p:cNvSpPr>
          <p:nvPr>
            <p:ph idx="1"/>
          </p:nvPr>
        </p:nvSpPr>
        <p:spPr>
          <a:xfrm>
            <a:off x="1143000" y="1658143"/>
            <a:ext cx="9905999" cy="3541714"/>
          </a:xfrm>
        </p:spPr>
        <p:txBody>
          <a:bodyPr/>
          <a:lstStyle/>
          <a:p>
            <a:r>
              <a:rPr lang="en-LK" dirty="0"/>
              <a:t>Docker Containers</a:t>
            </a:r>
          </a:p>
          <a:p>
            <a:pPr lvl="1"/>
            <a:r>
              <a:rPr lang="en-LK" dirty="0"/>
              <a:t>Runnable instance of an image.</a:t>
            </a:r>
          </a:p>
          <a:p>
            <a:pPr lvl="1"/>
            <a:r>
              <a:rPr lang="en-LK" dirty="0"/>
              <a:t>Can create, start, stop, move, or delete a container using the Docker API or CLI.</a:t>
            </a:r>
          </a:p>
          <a:p>
            <a:pPr lvl="1"/>
            <a:r>
              <a:rPr lang="en-LK" dirty="0"/>
              <a:t>Can connect it to one or more networks, attach storage to it, or even create a new image based on its current status.</a:t>
            </a:r>
          </a:p>
          <a:p>
            <a:pPr lvl="1"/>
            <a:r>
              <a:rPr lang="en-LK" dirty="0"/>
              <a:t>A container is defined by its image as well as any config options provided to it when you create or start it. Note that when the container is removed any data associated with it will be deleted unless those are not stored in a persistent storage.</a:t>
            </a:r>
          </a:p>
          <a:p>
            <a:pPr lvl="1"/>
            <a:endParaRPr lang="en-LK" dirty="0"/>
          </a:p>
        </p:txBody>
      </p:sp>
    </p:spTree>
    <p:extLst>
      <p:ext uri="{BB962C8B-B14F-4D97-AF65-F5344CB8AC3E}">
        <p14:creationId xmlns:p14="http://schemas.microsoft.com/office/powerpoint/2010/main" val="1722941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4E66-C38B-B84F-9867-9C55C1DE2A88}"/>
              </a:ext>
            </a:extLst>
          </p:cNvPr>
          <p:cNvSpPr>
            <a:spLocks noGrp="1"/>
          </p:cNvSpPr>
          <p:nvPr>
            <p:ph type="title"/>
          </p:nvPr>
        </p:nvSpPr>
        <p:spPr/>
        <p:txBody>
          <a:bodyPr/>
          <a:lstStyle/>
          <a:p>
            <a:r>
              <a:rPr lang="en-LK" dirty="0"/>
              <a:t>Understanding Docker images/ containers internals</a:t>
            </a:r>
          </a:p>
        </p:txBody>
      </p:sp>
      <p:sp>
        <p:nvSpPr>
          <p:cNvPr id="3" name="Content Placeholder 2">
            <a:extLst>
              <a:ext uri="{FF2B5EF4-FFF2-40B4-BE49-F238E27FC236}">
                <a16:creationId xmlns:a16="http://schemas.microsoft.com/office/drawing/2014/main" id="{B489A2E5-CF22-0A4C-9A00-D0AB5412AF6A}"/>
              </a:ext>
            </a:extLst>
          </p:cNvPr>
          <p:cNvSpPr>
            <a:spLocks noGrp="1"/>
          </p:cNvSpPr>
          <p:nvPr>
            <p:ph idx="1"/>
          </p:nvPr>
        </p:nvSpPr>
        <p:spPr/>
        <p:txBody>
          <a:bodyPr>
            <a:normAutofit/>
          </a:bodyPr>
          <a:lstStyle/>
          <a:p>
            <a:r>
              <a:rPr lang="en-LK" dirty="0"/>
              <a:t>Docker Filesystem</a:t>
            </a:r>
          </a:p>
          <a:p>
            <a:pPr lvl="1"/>
            <a:r>
              <a:rPr lang="en-GB" dirty="0"/>
              <a:t>B</a:t>
            </a:r>
            <a:r>
              <a:rPr lang="en-LK" dirty="0"/>
              <a:t>oot file system (bootfs) – Contains the bootloader and the kernel. User never touches this.</a:t>
            </a:r>
          </a:p>
          <a:p>
            <a:pPr lvl="1"/>
            <a:r>
              <a:rPr lang="en-LK" dirty="0"/>
              <a:t>Root file system (rootfs) – Includes the typical directory structure we associate with Unix-like O</a:t>
            </a:r>
            <a:r>
              <a:rPr lang="en-GB" dirty="0"/>
              <a:t>S.</a:t>
            </a:r>
          </a:p>
        </p:txBody>
      </p:sp>
      <p:pic>
        <p:nvPicPr>
          <p:cNvPr id="5" name="Picture 4">
            <a:extLst>
              <a:ext uri="{FF2B5EF4-FFF2-40B4-BE49-F238E27FC236}">
                <a16:creationId xmlns:a16="http://schemas.microsoft.com/office/drawing/2014/main" id="{0BECE3DF-64BE-9140-B6AC-43EFDAD8438D}"/>
              </a:ext>
            </a:extLst>
          </p:cNvPr>
          <p:cNvPicPr>
            <a:picLocks noChangeAspect="1"/>
          </p:cNvPicPr>
          <p:nvPr/>
        </p:nvPicPr>
        <p:blipFill>
          <a:blip r:embed="rId3"/>
          <a:stretch>
            <a:fillRect/>
          </a:stretch>
        </p:blipFill>
        <p:spPr>
          <a:xfrm>
            <a:off x="4501086" y="4105330"/>
            <a:ext cx="3189827" cy="2397722"/>
          </a:xfrm>
          <a:prstGeom prst="rect">
            <a:avLst/>
          </a:prstGeom>
        </p:spPr>
      </p:pic>
    </p:spTree>
    <p:extLst>
      <p:ext uri="{BB962C8B-B14F-4D97-AF65-F5344CB8AC3E}">
        <p14:creationId xmlns:p14="http://schemas.microsoft.com/office/powerpoint/2010/main" val="3173136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9A2E5-CF22-0A4C-9A00-D0AB5412AF6A}"/>
              </a:ext>
            </a:extLst>
          </p:cNvPr>
          <p:cNvSpPr>
            <a:spLocks noGrp="1"/>
          </p:cNvSpPr>
          <p:nvPr>
            <p:ph idx="1"/>
          </p:nvPr>
        </p:nvSpPr>
        <p:spPr>
          <a:xfrm>
            <a:off x="1143000" y="867729"/>
            <a:ext cx="9905999" cy="5564068"/>
          </a:xfrm>
        </p:spPr>
        <p:txBody>
          <a:bodyPr>
            <a:normAutofit lnSpcReduction="10000"/>
          </a:bodyPr>
          <a:lstStyle/>
          <a:p>
            <a:pPr lvl="1"/>
            <a:r>
              <a:rPr lang="en-GB" dirty="0"/>
              <a:t>In traditional Linux boot, kernel first mounts the </a:t>
            </a:r>
            <a:r>
              <a:rPr lang="en-GB" dirty="0" err="1"/>
              <a:t>rootfs</a:t>
            </a:r>
            <a:r>
              <a:rPr lang="en-GB" dirty="0"/>
              <a:t> as read-only, checks its integrity, and then switches the </a:t>
            </a:r>
            <a:r>
              <a:rPr lang="en-GB" dirty="0" err="1"/>
              <a:t>rootfs</a:t>
            </a:r>
            <a:r>
              <a:rPr lang="en-GB" dirty="0"/>
              <a:t> volume to read-write mode.</a:t>
            </a:r>
          </a:p>
          <a:p>
            <a:pPr lvl="1"/>
            <a:r>
              <a:rPr lang="en-GB" dirty="0"/>
              <a:t>Docker mounts the </a:t>
            </a:r>
            <a:r>
              <a:rPr lang="en-GB" dirty="0" err="1"/>
              <a:t>rootfs</a:t>
            </a:r>
            <a:r>
              <a:rPr lang="en-GB" dirty="0"/>
              <a:t> and </a:t>
            </a:r>
            <a:r>
              <a:rPr lang="en-GB" b="1" dirty="0"/>
              <a:t>instead of changing the file system to read-write mode, it then takes advantage of union mounts service to add a read-write filesystem over the read-only file system. </a:t>
            </a:r>
            <a:endParaRPr lang="en-US" b="1" dirty="0"/>
          </a:p>
          <a:p>
            <a:pPr lvl="1"/>
            <a:r>
              <a:rPr lang="en-US" dirty="0"/>
              <a:t>In Docker terminology, a read-only layer is called an image. An image never changes and is fixed.</a:t>
            </a:r>
          </a:p>
          <a:p>
            <a:pPr lvl="1"/>
            <a:r>
              <a:rPr lang="en-US" dirty="0"/>
              <a:t>Each image </a:t>
            </a:r>
            <a:r>
              <a:rPr lang="en-GB" dirty="0"/>
              <a:t>depend on one more image which creates the layer beneath it. The lower image is the parent of the upper image. Image without a parent is a base image.</a:t>
            </a:r>
          </a:p>
          <a:p>
            <a:pPr lvl="1"/>
            <a:r>
              <a:rPr lang="en-GB" dirty="0"/>
              <a:t>When you run a container, Docker fetches the image and its Parent Image, and repeats the process until it reaches the Base Image. Then the Union File System adds a read-write layer on top. </a:t>
            </a:r>
          </a:p>
          <a:p>
            <a:pPr lvl="1"/>
            <a:r>
              <a:rPr lang="en-GB" dirty="0"/>
              <a:t>That read-write layer, plus the information about its Parent Image and some additional information like its unique id, networking configuration, and resource limits is called a </a:t>
            </a:r>
            <a:r>
              <a:rPr lang="en-GB" b="1" dirty="0"/>
              <a:t>container </a:t>
            </a:r>
            <a:endParaRPr lang="en-GB" dirty="0"/>
          </a:p>
          <a:p>
            <a:pPr lvl="1"/>
            <a:endParaRPr lang="en-GB" dirty="0"/>
          </a:p>
          <a:p>
            <a:pPr lvl="1"/>
            <a:endParaRPr lang="en-GB" b="1" dirty="0"/>
          </a:p>
          <a:p>
            <a:pPr lvl="1"/>
            <a:endParaRPr lang="en-GB" dirty="0"/>
          </a:p>
          <a:p>
            <a:pPr lvl="1"/>
            <a:endParaRPr lang="en-GB" dirty="0"/>
          </a:p>
          <a:p>
            <a:pPr lvl="1"/>
            <a:endParaRPr lang="en-LK" dirty="0"/>
          </a:p>
        </p:txBody>
      </p:sp>
    </p:spTree>
    <p:extLst>
      <p:ext uri="{BB962C8B-B14F-4D97-AF65-F5344CB8AC3E}">
        <p14:creationId xmlns:p14="http://schemas.microsoft.com/office/powerpoint/2010/main" val="31636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1FE0C0-5B34-E742-B45C-33DA5AD19C39}"/>
              </a:ext>
            </a:extLst>
          </p:cNvPr>
          <p:cNvPicPr>
            <a:picLocks noChangeAspect="1"/>
          </p:cNvPicPr>
          <p:nvPr/>
        </p:nvPicPr>
        <p:blipFill>
          <a:blip r:embed="rId3"/>
          <a:stretch>
            <a:fillRect/>
          </a:stretch>
        </p:blipFill>
        <p:spPr>
          <a:xfrm>
            <a:off x="1227374" y="1715791"/>
            <a:ext cx="4299819" cy="3426418"/>
          </a:xfrm>
          <a:prstGeom prst="rect">
            <a:avLst/>
          </a:prstGeom>
        </p:spPr>
      </p:pic>
      <p:pic>
        <p:nvPicPr>
          <p:cNvPr id="9" name="Picture 8">
            <a:extLst>
              <a:ext uri="{FF2B5EF4-FFF2-40B4-BE49-F238E27FC236}">
                <a16:creationId xmlns:a16="http://schemas.microsoft.com/office/drawing/2014/main" id="{578288A2-7156-8C4F-8DC0-622F255C3439}"/>
              </a:ext>
            </a:extLst>
          </p:cNvPr>
          <p:cNvPicPr>
            <a:picLocks noChangeAspect="1"/>
          </p:cNvPicPr>
          <p:nvPr/>
        </p:nvPicPr>
        <p:blipFill>
          <a:blip r:embed="rId4"/>
          <a:stretch>
            <a:fillRect/>
          </a:stretch>
        </p:blipFill>
        <p:spPr>
          <a:xfrm>
            <a:off x="6664809" y="1715791"/>
            <a:ext cx="4289016" cy="3426418"/>
          </a:xfrm>
          <a:prstGeom prst="rect">
            <a:avLst/>
          </a:prstGeom>
        </p:spPr>
      </p:pic>
    </p:spTree>
    <p:extLst>
      <p:ext uri="{BB962C8B-B14F-4D97-AF65-F5344CB8AC3E}">
        <p14:creationId xmlns:p14="http://schemas.microsoft.com/office/powerpoint/2010/main" val="1327527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9A2E5-CF22-0A4C-9A00-D0AB5412AF6A}"/>
              </a:ext>
            </a:extLst>
          </p:cNvPr>
          <p:cNvSpPr>
            <a:spLocks noGrp="1"/>
          </p:cNvSpPr>
          <p:nvPr>
            <p:ph idx="1"/>
          </p:nvPr>
        </p:nvSpPr>
        <p:spPr>
          <a:xfrm>
            <a:off x="1143000" y="867729"/>
            <a:ext cx="9905999" cy="5564068"/>
          </a:xfrm>
        </p:spPr>
        <p:txBody>
          <a:bodyPr>
            <a:normAutofit/>
          </a:bodyPr>
          <a:lstStyle/>
          <a:p>
            <a:pPr lvl="1"/>
            <a:r>
              <a:rPr lang="en-GB" dirty="0"/>
              <a:t>A container can have two states, it may be running or exited. </a:t>
            </a:r>
          </a:p>
          <a:p>
            <a:pPr lvl="1"/>
            <a:r>
              <a:rPr lang="en-GB" dirty="0"/>
              <a:t>When a container is exited the state of the file system and its exit value is saved. </a:t>
            </a:r>
          </a:p>
          <a:p>
            <a:pPr lvl="1"/>
            <a:r>
              <a:rPr lang="en-GB" dirty="0"/>
              <a:t>You can start, stop, and restart a container. The processes of restarting a container from scratch will preserve its file system is just as it was when the container was stopped. But the memory state of the container is not preserved.</a:t>
            </a:r>
          </a:p>
          <a:p>
            <a:pPr lvl="1"/>
            <a:r>
              <a:rPr lang="en-GB" dirty="0"/>
              <a:t>You can also remove the container permanently. </a:t>
            </a:r>
          </a:p>
          <a:p>
            <a:pPr lvl="1"/>
            <a:r>
              <a:rPr lang="en-GB" dirty="0"/>
              <a:t>A container can also be promoted directly into an image using the docker commit command. Once a container is committed as an image, you can use it to create other images on top of it.</a:t>
            </a:r>
          </a:p>
          <a:p>
            <a:pPr lvl="2"/>
            <a:r>
              <a:rPr lang="en-GB" dirty="0"/>
              <a:t>docker commit &lt;container-id&gt; &lt;</a:t>
            </a:r>
            <a:r>
              <a:rPr lang="en-GB" dirty="0" err="1"/>
              <a:t>image-name:tag</a:t>
            </a:r>
            <a:r>
              <a:rPr lang="en-GB" dirty="0"/>
              <a:t>&gt;</a:t>
            </a:r>
          </a:p>
          <a:p>
            <a:pPr lvl="1"/>
            <a:endParaRPr lang="en-GB" dirty="0"/>
          </a:p>
          <a:p>
            <a:pPr lvl="1"/>
            <a:endParaRPr lang="en-GB" dirty="0"/>
          </a:p>
          <a:p>
            <a:pPr lvl="1"/>
            <a:endParaRPr lang="en-GB" b="1" dirty="0"/>
          </a:p>
          <a:p>
            <a:pPr lvl="1"/>
            <a:endParaRPr lang="en-GB" dirty="0"/>
          </a:p>
          <a:p>
            <a:pPr lvl="1"/>
            <a:endParaRPr lang="en-GB" dirty="0"/>
          </a:p>
          <a:p>
            <a:pPr lvl="1"/>
            <a:endParaRPr lang="en-LK" dirty="0"/>
          </a:p>
        </p:txBody>
      </p:sp>
    </p:spTree>
    <p:extLst>
      <p:ext uri="{BB962C8B-B14F-4D97-AF65-F5344CB8AC3E}">
        <p14:creationId xmlns:p14="http://schemas.microsoft.com/office/powerpoint/2010/main" val="2636622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9A2E5-CF22-0A4C-9A00-D0AB5412AF6A}"/>
              </a:ext>
            </a:extLst>
          </p:cNvPr>
          <p:cNvSpPr>
            <a:spLocks noGrp="1"/>
          </p:cNvSpPr>
          <p:nvPr>
            <p:ph idx="1"/>
          </p:nvPr>
        </p:nvSpPr>
        <p:spPr>
          <a:xfrm>
            <a:off x="321590" y="1034424"/>
            <a:ext cx="5970722" cy="4789152"/>
          </a:xfrm>
        </p:spPr>
        <p:txBody>
          <a:bodyPr>
            <a:normAutofit/>
          </a:bodyPr>
          <a:lstStyle/>
          <a:p>
            <a:pPr lvl="1"/>
            <a:r>
              <a:rPr lang="en-LK" dirty="0"/>
              <a:t>Based from the UFS, Docker uses a strategy called Copy on Write to improve the efficiency by minimizing I/O and the size of each subsequent layers,</a:t>
            </a:r>
          </a:p>
          <a:p>
            <a:pPr lvl="2"/>
            <a:r>
              <a:rPr lang="en-LK" dirty="0"/>
              <a:t>I</a:t>
            </a:r>
            <a:r>
              <a:rPr lang="en-GB" dirty="0"/>
              <a:t>f a file or directory exists in a lower layer within the image, and another layer (including the writable layer) needs read access to it, it just uses the existing file. </a:t>
            </a:r>
          </a:p>
          <a:p>
            <a:pPr lvl="2"/>
            <a:r>
              <a:rPr lang="en-GB" dirty="0"/>
              <a:t>The first time another layer needs to modify the file (when building the image or running the container), the file is copied into that layer and modified.</a:t>
            </a:r>
            <a:endParaRPr lang="en-LK" dirty="0"/>
          </a:p>
          <a:p>
            <a:pPr lvl="2"/>
            <a:endParaRPr lang="en-LK" dirty="0"/>
          </a:p>
        </p:txBody>
      </p:sp>
      <p:pic>
        <p:nvPicPr>
          <p:cNvPr id="4" name="Picture 3">
            <a:extLst>
              <a:ext uri="{FF2B5EF4-FFF2-40B4-BE49-F238E27FC236}">
                <a16:creationId xmlns:a16="http://schemas.microsoft.com/office/drawing/2014/main" id="{44F71044-0933-E242-9EF2-7F0DECD2FFDC}"/>
              </a:ext>
            </a:extLst>
          </p:cNvPr>
          <p:cNvPicPr>
            <a:picLocks noChangeAspect="1"/>
          </p:cNvPicPr>
          <p:nvPr/>
        </p:nvPicPr>
        <p:blipFill>
          <a:blip r:embed="rId3"/>
          <a:stretch>
            <a:fillRect/>
          </a:stretch>
        </p:blipFill>
        <p:spPr>
          <a:xfrm>
            <a:off x="6292312" y="1813409"/>
            <a:ext cx="5098942" cy="3231181"/>
          </a:xfrm>
          <a:prstGeom prst="rect">
            <a:avLst/>
          </a:prstGeom>
        </p:spPr>
      </p:pic>
    </p:spTree>
    <p:extLst>
      <p:ext uri="{BB962C8B-B14F-4D97-AF65-F5344CB8AC3E}">
        <p14:creationId xmlns:p14="http://schemas.microsoft.com/office/powerpoint/2010/main" val="274156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9A2E5-CF22-0A4C-9A00-D0AB5412AF6A}"/>
              </a:ext>
            </a:extLst>
          </p:cNvPr>
          <p:cNvSpPr>
            <a:spLocks noGrp="1"/>
          </p:cNvSpPr>
          <p:nvPr>
            <p:ph idx="1"/>
          </p:nvPr>
        </p:nvSpPr>
        <p:spPr>
          <a:xfrm>
            <a:off x="1143000" y="867729"/>
            <a:ext cx="9905999" cy="5564068"/>
          </a:xfrm>
        </p:spPr>
        <p:txBody>
          <a:bodyPr>
            <a:normAutofit/>
          </a:bodyPr>
          <a:lstStyle/>
          <a:p>
            <a:pPr lvl="1"/>
            <a:r>
              <a:rPr lang="en-GB" sz="2400" dirty="0"/>
              <a:t>Docker Image Creation and Storage</a:t>
            </a:r>
          </a:p>
          <a:p>
            <a:pPr lvl="2"/>
            <a:r>
              <a:rPr lang="en-GB" sz="2200" dirty="0"/>
              <a:t>You can create an image using a </a:t>
            </a:r>
            <a:r>
              <a:rPr lang="en-GB" sz="2200" dirty="0" err="1"/>
              <a:t>Dockerfile</a:t>
            </a:r>
            <a:r>
              <a:rPr lang="en-GB" sz="2200" dirty="0"/>
              <a:t> or by committing a container’s changes back to an image.</a:t>
            </a:r>
          </a:p>
          <a:p>
            <a:pPr lvl="2"/>
            <a:r>
              <a:rPr lang="en-GB" sz="2200" dirty="0"/>
              <a:t>Once you create an image, it will be stored in the Docker host’s local image cache.</a:t>
            </a:r>
          </a:p>
          <a:p>
            <a:pPr lvl="2"/>
            <a:r>
              <a:rPr lang="en-GB" sz="2200" dirty="0"/>
              <a:t>In order to move images in/out of the local image cache,</a:t>
            </a:r>
          </a:p>
          <a:p>
            <a:pPr lvl="3"/>
            <a:r>
              <a:rPr lang="en-GB" sz="2000" dirty="0"/>
              <a:t>Export/ Import it as a </a:t>
            </a:r>
            <a:r>
              <a:rPr lang="en-GB" sz="2000" dirty="0" err="1"/>
              <a:t>tarball</a:t>
            </a:r>
            <a:endParaRPr lang="en-GB" sz="2000" dirty="0"/>
          </a:p>
          <a:p>
            <a:pPr lvl="3"/>
            <a:r>
              <a:rPr lang="en-GB" sz="2000" dirty="0"/>
              <a:t>Push/ pull to a remote image registry (ex - </a:t>
            </a:r>
            <a:r>
              <a:rPr lang="en-GB" sz="2000" dirty="0" err="1"/>
              <a:t>DockerHub</a:t>
            </a:r>
            <a:r>
              <a:rPr lang="en-GB" sz="2000" dirty="0"/>
              <a:t>)</a:t>
            </a:r>
          </a:p>
          <a:p>
            <a:pPr marL="914400" lvl="2" indent="0">
              <a:buNone/>
            </a:pPr>
            <a:endParaRPr lang="en-GB" sz="2200" dirty="0"/>
          </a:p>
          <a:p>
            <a:pPr lvl="1"/>
            <a:endParaRPr lang="en-GB" dirty="0"/>
          </a:p>
          <a:p>
            <a:pPr lvl="1"/>
            <a:endParaRPr lang="en-GB" dirty="0"/>
          </a:p>
          <a:p>
            <a:pPr lvl="1"/>
            <a:endParaRPr lang="en-GB" b="1" dirty="0"/>
          </a:p>
          <a:p>
            <a:pPr lvl="1"/>
            <a:endParaRPr lang="en-GB" dirty="0"/>
          </a:p>
          <a:p>
            <a:pPr lvl="1"/>
            <a:endParaRPr lang="en-GB" dirty="0"/>
          </a:p>
          <a:p>
            <a:pPr lvl="1"/>
            <a:endParaRPr lang="en-LK" dirty="0"/>
          </a:p>
        </p:txBody>
      </p:sp>
    </p:spTree>
    <p:extLst>
      <p:ext uri="{BB962C8B-B14F-4D97-AF65-F5344CB8AC3E}">
        <p14:creationId xmlns:p14="http://schemas.microsoft.com/office/powerpoint/2010/main" val="296459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AD17-8804-B448-B803-923BCE23E67F}"/>
              </a:ext>
            </a:extLst>
          </p:cNvPr>
          <p:cNvSpPr>
            <a:spLocks noGrp="1"/>
          </p:cNvSpPr>
          <p:nvPr>
            <p:ph type="title"/>
          </p:nvPr>
        </p:nvSpPr>
        <p:spPr/>
        <p:txBody>
          <a:bodyPr/>
          <a:lstStyle/>
          <a:p>
            <a:r>
              <a:rPr lang="en-LK" dirty="0"/>
              <a:t>Agenda</a:t>
            </a:r>
          </a:p>
        </p:txBody>
      </p:sp>
      <p:sp>
        <p:nvSpPr>
          <p:cNvPr id="3" name="Content Placeholder 2">
            <a:extLst>
              <a:ext uri="{FF2B5EF4-FFF2-40B4-BE49-F238E27FC236}">
                <a16:creationId xmlns:a16="http://schemas.microsoft.com/office/drawing/2014/main" id="{9632E5B1-8550-3C43-ABC4-C4F2A59198DD}"/>
              </a:ext>
            </a:extLst>
          </p:cNvPr>
          <p:cNvSpPr>
            <a:spLocks noGrp="1"/>
          </p:cNvSpPr>
          <p:nvPr>
            <p:ph idx="1"/>
          </p:nvPr>
        </p:nvSpPr>
        <p:spPr/>
        <p:txBody>
          <a:bodyPr/>
          <a:lstStyle/>
          <a:p>
            <a:r>
              <a:rPr lang="en-LK" dirty="0"/>
              <a:t>Brief History – Infrastructure shifts over the decades</a:t>
            </a:r>
          </a:p>
          <a:p>
            <a:r>
              <a:rPr lang="en-LK" dirty="0"/>
              <a:t>VMs vs Containers</a:t>
            </a:r>
          </a:p>
          <a:p>
            <a:r>
              <a:rPr lang="en-LK" dirty="0"/>
              <a:t>What are containers and what problem does it solve?</a:t>
            </a:r>
          </a:p>
          <a:p>
            <a:r>
              <a:rPr lang="en-LK" dirty="0"/>
              <a:t>What is Docker?</a:t>
            </a:r>
          </a:p>
          <a:p>
            <a:r>
              <a:rPr lang="en-LK" dirty="0"/>
              <a:t>Deep dive into Docker Internals</a:t>
            </a:r>
          </a:p>
          <a:p>
            <a:r>
              <a:rPr lang="en-LK" dirty="0"/>
              <a:t>Demo </a:t>
            </a:r>
          </a:p>
        </p:txBody>
      </p:sp>
    </p:spTree>
    <p:extLst>
      <p:ext uri="{BB962C8B-B14F-4D97-AF65-F5344CB8AC3E}">
        <p14:creationId xmlns:p14="http://schemas.microsoft.com/office/powerpoint/2010/main" val="1818695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BA0F-58D2-D241-BB07-76F4AFCE4BE4}"/>
              </a:ext>
            </a:extLst>
          </p:cNvPr>
          <p:cNvSpPr>
            <a:spLocks noGrp="1"/>
          </p:cNvSpPr>
          <p:nvPr>
            <p:ph type="title"/>
          </p:nvPr>
        </p:nvSpPr>
        <p:spPr/>
        <p:txBody>
          <a:bodyPr/>
          <a:lstStyle/>
          <a:p>
            <a:r>
              <a:rPr lang="en-LK" dirty="0"/>
              <a:t>Docker Objects cont…</a:t>
            </a:r>
          </a:p>
        </p:txBody>
      </p:sp>
      <p:sp>
        <p:nvSpPr>
          <p:cNvPr id="3" name="Content Placeholder 2">
            <a:extLst>
              <a:ext uri="{FF2B5EF4-FFF2-40B4-BE49-F238E27FC236}">
                <a16:creationId xmlns:a16="http://schemas.microsoft.com/office/drawing/2014/main" id="{D608EC3F-A048-224B-BBCC-46DFF7E4572F}"/>
              </a:ext>
            </a:extLst>
          </p:cNvPr>
          <p:cNvSpPr>
            <a:spLocks noGrp="1"/>
          </p:cNvSpPr>
          <p:nvPr>
            <p:ph idx="1"/>
          </p:nvPr>
        </p:nvSpPr>
        <p:spPr/>
        <p:txBody>
          <a:bodyPr/>
          <a:lstStyle/>
          <a:p>
            <a:r>
              <a:rPr lang="en-LK" dirty="0"/>
              <a:t>Docker Networks</a:t>
            </a:r>
          </a:p>
          <a:p>
            <a:pPr lvl="1"/>
            <a:r>
              <a:rPr lang="en-LK" dirty="0"/>
              <a:t>Each container is connected to a private virtual network called “bridge”.</a:t>
            </a:r>
          </a:p>
          <a:p>
            <a:pPr lvl="1"/>
            <a:r>
              <a:rPr lang="en-LK" dirty="0"/>
              <a:t>Each virtual network routes through the NAT firewall on the host IP.</a:t>
            </a:r>
          </a:p>
          <a:p>
            <a:pPr lvl="1"/>
            <a:r>
              <a:rPr lang="en-LK" dirty="0"/>
              <a:t>All containers on a virtual network can talk to each other without exposing ports.</a:t>
            </a:r>
          </a:p>
          <a:p>
            <a:pPr lvl="1"/>
            <a:r>
              <a:rPr lang="en-LK" dirty="0"/>
              <a:t>Best practice is to create a new virtual network for each app.</a:t>
            </a:r>
          </a:p>
        </p:txBody>
      </p:sp>
    </p:spTree>
    <p:extLst>
      <p:ext uri="{BB962C8B-B14F-4D97-AF65-F5344CB8AC3E}">
        <p14:creationId xmlns:p14="http://schemas.microsoft.com/office/powerpoint/2010/main" val="228201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08EC3F-A048-224B-BBCC-46DFF7E4572F}"/>
              </a:ext>
            </a:extLst>
          </p:cNvPr>
          <p:cNvSpPr>
            <a:spLocks noGrp="1"/>
          </p:cNvSpPr>
          <p:nvPr>
            <p:ph idx="1"/>
          </p:nvPr>
        </p:nvSpPr>
        <p:spPr>
          <a:xfrm>
            <a:off x="1143000" y="1658143"/>
            <a:ext cx="9905999" cy="3541714"/>
          </a:xfrm>
        </p:spPr>
        <p:txBody>
          <a:bodyPr>
            <a:normAutofit fontScale="92500" lnSpcReduction="20000"/>
          </a:bodyPr>
          <a:lstStyle/>
          <a:p>
            <a:r>
              <a:rPr lang="en-LK" dirty="0"/>
              <a:t>Docker enables to:</a:t>
            </a:r>
          </a:p>
          <a:p>
            <a:pPr lvl="1"/>
            <a:r>
              <a:rPr lang="en-LK" dirty="0"/>
              <a:t>Create new virtual networks.</a:t>
            </a:r>
          </a:p>
          <a:p>
            <a:pPr lvl="1"/>
            <a:r>
              <a:rPr lang="en-LK" dirty="0"/>
              <a:t>Attach container to more than one virtual network (or none)</a:t>
            </a:r>
          </a:p>
          <a:p>
            <a:pPr lvl="1"/>
            <a:r>
              <a:rPr lang="en-LK" dirty="0"/>
              <a:t>Skip virtual networks and use host IP (--net=host)</a:t>
            </a:r>
          </a:p>
          <a:p>
            <a:pPr lvl="1"/>
            <a:r>
              <a:rPr lang="en-LK" dirty="0"/>
              <a:t>Use different Docker network drivers to gain new abilities. </a:t>
            </a:r>
          </a:p>
          <a:p>
            <a:pPr lvl="2"/>
            <a:r>
              <a:rPr lang="en-LK" dirty="0"/>
              <a:t>Docker Engine provides support for different network drivers – bridge (default), overlay and macvian etc.. . You can even write your own network driver plugin to create your own one.</a:t>
            </a:r>
          </a:p>
          <a:p>
            <a:r>
              <a:rPr lang="en-LK" dirty="0"/>
              <a:t>Docker Networking – DNS</a:t>
            </a:r>
          </a:p>
          <a:p>
            <a:pPr lvl="1"/>
            <a:r>
              <a:rPr lang="en-LK" dirty="0"/>
              <a:t>Docker deamon has a built in DNS, which consider container name as equivalent hostname of the container.</a:t>
            </a:r>
          </a:p>
        </p:txBody>
      </p:sp>
    </p:spTree>
    <p:extLst>
      <p:ext uri="{BB962C8B-B14F-4D97-AF65-F5344CB8AC3E}">
        <p14:creationId xmlns:p14="http://schemas.microsoft.com/office/powerpoint/2010/main" val="3982502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46470F-0B4E-8644-A7ED-862A984075C7}"/>
              </a:ext>
            </a:extLst>
          </p:cNvPr>
          <p:cNvPicPr>
            <a:picLocks noChangeAspect="1"/>
          </p:cNvPicPr>
          <p:nvPr/>
        </p:nvPicPr>
        <p:blipFill>
          <a:blip r:embed="rId3"/>
          <a:stretch>
            <a:fillRect/>
          </a:stretch>
        </p:blipFill>
        <p:spPr>
          <a:xfrm>
            <a:off x="1543050" y="596900"/>
            <a:ext cx="9105900" cy="5664200"/>
          </a:xfrm>
          <a:prstGeom prst="rect">
            <a:avLst/>
          </a:prstGeom>
        </p:spPr>
      </p:pic>
    </p:spTree>
    <p:extLst>
      <p:ext uri="{BB962C8B-B14F-4D97-AF65-F5344CB8AC3E}">
        <p14:creationId xmlns:p14="http://schemas.microsoft.com/office/powerpoint/2010/main" val="2275603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64C9C-C750-AA46-B764-F0EE46AD893F}"/>
              </a:ext>
            </a:extLst>
          </p:cNvPr>
          <p:cNvPicPr>
            <a:picLocks noChangeAspect="1"/>
          </p:cNvPicPr>
          <p:nvPr/>
        </p:nvPicPr>
        <p:blipFill>
          <a:blip r:embed="rId3"/>
          <a:stretch>
            <a:fillRect/>
          </a:stretch>
        </p:blipFill>
        <p:spPr>
          <a:xfrm>
            <a:off x="1555750" y="584200"/>
            <a:ext cx="9080500" cy="5689600"/>
          </a:xfrm>
          <a:prstGeom prst="rect">
            <a:avLst/>
          </a:prstGeom>
        </p:spPr>
      </p:pic>
    </p:spTree>
    <p:extLst>
      <p:ext uri="{BB962C8B-B14F-4D97-AF65-F5344CB8AC3E}">
        <p14:creationId xmlns:p14="http://schemas.microsoft.com/office/powerpoint/2010/main" val="3747006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BA0F-58D2-D241-BB07-76F4AFCE4BE4}"/>
              </a:ext>
            </a:extLst>
          </p:cNvPr>
          <p:cNvSpPr>
            <a:spLocks noGrp="1"/>
          </p:cNvSpPr>
          <p:nvPr>
            <p:ph type="title"/>
          </p:nvPr>
        </p:nvSpPr>
        <p:spPr/>
        <p:txBody>
          <a:bodyPr/>
          <a:lstStyle/>
          <a:p>
            <a:r>
              <a:rPr lang="en-LK" dirty="0"/>
              <a:t>persistence data</a:t>
            </a:r>
          </a:p>
        </p:txBody>
      </p:sp>
      <p:sp>
        <p:nvSpPr>
          <p:cNvPr id="3" name="Content Placeholder 2">
            <a:extLst>
              <a:ext uri="{FF2B5EF4-FFF2-40B4-BE49-F238E27FC236}">
                <a16:creationId xmlns:a16="http://schemas.microsoft.com/office/drawing/2014/main" id="{D608EC3F-A048-224B-BBCC-46DFF7E4572F}"/>
              </a:ext>
            </a:extLst>
          </p:cNvPr>
          <p:cNvSpPr>
            <a:spLocks noGrp="1"/>
          </p:cNvSpPr>
          <p:nvPr>
            <p:ph idx="1"/>
          </p:nvPr>
        </p:nvSpPr>
        <p:spPr/>
        <p:txBody>
          <a:bodyPr/>
          <a:lstStyle/>
          <a:p>
            <a:r>
              <a:rPr lang="en-LK" dirty="0"/>
              <a:t>If we want to use persistence data as in like databases or unique data in containers, Docker enables that using two ways,</a:t>
            </a:r>
          </a:p>
          <a:p>
            <a:pPr lvl="1"/>
            <a:r>
              <a:rPr lang="en-LK" dirty="0"/>
              <a:t>Volumes – Make a location outside of container UFS.</a:t>
            </a:r>
          </a:p>
          <a:p>
            <a:pPr lvl="1"/>
            <a:r>
              <a:rPr lang="en-LK" dirty="0"/>
              <a:t>Bind Mounts - Link host path to the container path.</a:t>
            </a:r>
          </a:p>
        </p:txBody>
      </p:sp>
    </p:spTree>
    <p:extLst>
      <p:ext uri="{BB962C8B-B14F-4D97-AF65-F5344CB8AC3E}">
        <p14:creationId xmlns:p14="http://schemas.microsoft.com/office/powerpoint/2010/main" val="2214854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BA0F-58D2-D241-BB07-76F4AFCE4BE4}"/>
              </a:ext>
            </a:extLst>
          </p:cNvPr>
          <p:cNvSpPr>
            <a:spLocks noGrp="1"/>
          </p:cNvSpPr>
          <p:nvPr>
            <p:ph type="title"/>
          </p:nvPr>
        </p:nvSpPr>
        <p:spPr/>
        <p:txBody>
          <a:bodyPr/>
          <a:lstStyle/>
          <a:p>
            <a:r>
              <a:rPr lang="en-LK" dirty="0"/>
              <a:t>Docker compose</a:t>
            </a:r>
          </a:p>
        </p:txBody>
      </p:sp>
      <p:sp>
        <p:nvSpPr>
          <p:cNvPr id="3" name="Content Placeholder 2">
            <a:extLst>
              <a:ext uri="{FF2B5EF4-FFF2-40B4-BE49-F238E27FC236}">
                <a16:creationId xmlns:a16="http://schemas.microsoft.com/office/drawing/2014/main" id="{D608EC3F-A048-224B-BBCC-46DFF7E4572F}"/>
              </a:ext>
            </a:extLst>
          </p:cNvPr>
          <p:cNvSpPr>
            <a:spLocks noGrp="1"/>
          </p:cNvSpPr>
          <p:nvPr>
            <p:ph idx="1"/>
          </p:nvPr>
        </p:nvSpPr>
        <p:spPr/>
        <p:txBody>
          <a:bodyPr>
            <a:normAutofit lnSpcReduction="10000"/>
          </a:bodyPr>
          <a:lstStyle/>
          <a:p>
            <a:r>
              <a:rPr lang="en-LK" dirty="0"/>
              <a:t>Another Docker client, that lets you work with apps consisting of a set of containers.</a:t>
            </a:r>
          </a:p>
          <a:p>
            <a:pPr lvl="1"/>
            <a:r>
              <a:rPr lang="en-LK" dirty="0"/>
              <a:t>This saves docker container run settings in easy to read file, which can be committed to VCS.</a:t>
            </a:r>
          </a:p>
          <a:p>
            <a:pPr lvl="1"/>
            <a:r>
              <a:rPr lang="en-LK" dirty="0"/>
              <a:t>Can use this to create one-line development environments</a:t>
            </a:r>
          </a:p>
          <a:p>
            <a:r>
              <a:rPr lang="en-LK" dirty="0"/>
              <a:t>Consists of two components</a:t>
            </a:r>
          </a:p>
          <a:p>
            <a:pPr lvl="1"/>
            <a:r>
              <a:rPr lang="en-LK" dirty="0"/>
              <a:t>YAML formatted file that describes – Images, Containers, Networks, Volumes etc…</a:t>
            </a:r>
          </a:p>
          <a:p>
            <a:pPr lvl="1"/>
            <a:r>
              <a:rPr lang="en-LK" dirty="0"/>
              <a:t>A CLI tool docker-compose used to automate/manage those YAML files</a:t>
            </a:r>
          </a:p>
        </p:txBody>
      </p:sp>
    </p:spTree>
    <p:extLst>
      <p:ext uri="{BB962C8B-B14F-4D97-AF65-F5344CB8AC3E}">
        <p14:creationId xmlns:p14="http://schemas.microsoft.com/office/powerpoint/2010/main" val="1683975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5684-7C59-C743-96D1-94EC9EB3B133}"/>
              </a:ext>
            </a:extLst>
          </p:cNvPr>
          <p:cNvSpPr>
            <a:spLocks noGrp="1"/>
          </p:cNvSpPr>
          <p:nvPr>
            <p:ph type="title"/>
          </p:nvPr>
        </p:nvSpPr>
        <p:spPr/>
        <p:txBody>
          <a:bodyPr/>
          <a:lstStyle/>
          <a:p>
            <a:r>
              <a:rPr lang="en-LK" dirty="0"/>
              <a:t>Docker buildKit &amp; buildx</a:t>
            </a:r>
          </a:p>
        </p:txBody>
      </p:sp>
      <p:sp>
        <p:nvSpPr>
          <p:cNvPr id="3" name="Content Placeholder 2">
            <a:extLst>
              <a:ext uri="{FF2B5EF4-FFF2-40B4-BE49-F238E27FC236}">
                <a16:creationId xmlns:a16="http://schemas.microsoft.com/office/drawing/2014/main" id="{D19EE3EA-55C6-1346-965B-C6677EC1CD1F}"/>
              </a:ext>
            </a:extLst>
          </p:cNvPr>
          <p:cNvSpPr>
            <a:spLocks noGrp="1"/>
          </p:cNvSpPr>
          <p:nvPr>
            <p:ph idx="1"/>
          </p:nvPr>
        </p:nvSpPr>
        <p:spPr/>
        <p:txBody>
          <a:bodyPr>
            <a:normAutofit fontScale="85000" lnSpcReduction="10000"/>
          </a:bodyPr>
          <a:lstStyle/>
          <a:p>
            <a:r>
              <a:rPr lang="en-GB" dirty="0" err="1"/>
              <a:t>BuildKit</a:t>
            </a:r>
            <a:r>
              <a:rPr lang="en-GB" dirty="0"/>
              <a:t> enables higher performance docker builds and caching possibility to decrease build times and increase productivity for free. (https://</a:t>
            </a:r>
            <a:r>
              <a:rPr lang="en-GB" dirty="0" err="1"/>
              <a:t>github.com</a:t>
            </a:r>
            <a:r>
              <a:rPr lang="en-GB" dirty="0"/>
              <a:t>/</a:t>
            </a:r>
            <a:r>
              <a:rPr lang="en-GB" dirty="0" err="1"/>
              <a:t>moby</a:t>
            </a:r>
            <a:r>
              <a:rPr lang="en-GB" dirty="0"/>
              <a:t>/</a:t>
            </a:r>
            <a:r>
              <a:rPr lang="en-GB" dirty="0" err="1"/>
              <a:t>moby</a:t>
            </a:r>
            <a:r>
              <a:rPr lang="en-GB" dirty="0"/>
              <a:t>)</a:t>
            </a:r>
          </a:p>
          <a:p>
            <a:pPr lvl="1"/>
            <a:r>
              <a:rPr lang="en-GB" dirty="0"/>
              <a:t>Standard docker build command performs builds serially, which means reads and builds each line or layer of the </a:t>
            </a:r>
            <a:r>
              <a:rPr lang="en-GB" dirty="0" err="1"/>
              <a:t>Dockerfile</a:t>
            </a:r>
            <a:r>
              <a:rPr lang="en-GB" dirty="0"/>
              <a:t> one layer at a time. With </a:t>
            </a:r>
            <a:r>
              <a:rPr lang="en-GB" dirty="0" err="1"/>
              <a:t>Buildkit</a:t>
            </a:r>
            <a:r>
              <a:rPr lang="en-GB" dirty="0"/>
              <a:t> enabled, it allows for parallel build processing resulting in better performance and faster build times.</a:t>
            </a:r>
          </a:p>
          <a:p>
            <a:pPr lvl="1"/>
            <a:r>
              <a:rPr lang="en-GB" dirty="0"/>
              <a:t>It also enables the use of cache and storing cache in remote container repositories like </a:t>
            </a:r>
            <a:r>
              <a:rPr lang="en-GB" dirty="0" err="1"/>
              <a:t>DockerHub</a:t>
            </a:r>
            <a:r>
              <a:rPr lang="en-GB" dirty="0"/>
              <a:t> for better build performance as we don't have to rebuild every layer of an image.</a:t>
            </a:r>
          </a:p>
          <a:p>
            <a:pPr lvl="1"/>
            <a:r>
              <a:rPr lang="en-GB" dirty="0"/>
              <a:t>You can enable </a:t>
            </a:r>
            <a:r>
              <a:rPr lang="en-GB" dirty="0" err="1"/>
              <a:t>BuildKit</a:t>
            </a:r>
            <a:r>
              <a:rPr lang="en-GB" dirty="0"/>
              <a:t> in places you already uses docker build including within your CI/CD pipelines to reduce the build times.</a:t>
            </a:r>
            <a:endParaRPr lang="en-LK" dirty="0"/>
          </a:p>
        </p:txBody>
      </p:sp>
    </p:spTree>
    <p:extLst>
      <p:ext uri="{BB962C8B-B14F-4D97-AF65-F5344CB8AC3E}">
        <p14:creationId xmlns:p14="http://schemas.microsoft.com/office/powerpoint/2010/main" val="2397525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5684-7C59-C743-96D1-94EC9EB3B133}"/>
              </a:ext>
            </a:extLst>
          </p:cNvPr>
          <p:cNvSpPr>
            <a:spLocks noGrp="1"/>
          </p:cNvSpPr>
          <p:nvPr>
            <p:ph type="title"/>
          </p:nvPr>
        </p:nvSpPr>
        <p:spPr/>
        <p:txBody>
          <a:bodyPr/>
          <a:lstStyle/>
          <a:p>
            <a:r>
              <a:rPr lang="en-LK" dirty="0"/>
              <a:t>Docker buildKit &amp; buildx cont…</a:t>
            </a:r>
          </a:p>
        </p:txBody>
      </p:sp>
      <p:sp>
        <p:nvSpPr>
          <p:cNvPr id="3" name="Content Placeholder 2">
            <a:extLst>
              <a:ext uri="{FF2B5EF4-FFF2-40B4-BE49-F238E27FC236}">
                <a16:creationId xmlns:a16="http://schemas.microsoft.com/office/drawing/2014/main" id="{D19EE3EA-55C6-1346-965B-C6677EC1CD1F}"/>
              </a:ext>
            </a:extLst>
          </p:cNvPr>
          <p:cNvSpPr>
            <a:spLocks noGrp="1"/>
          </p:cNvSpPr>
          <p:nvPr>
            <p:ph idx="1"/>
          </p:nvPr>
        </p:nvSpPr>
        <p:spPr/>
        <p:txBody>
          <a:bodyPr>
            <a:normAutofit fontScale="85000" lnSpcReduction="10000"/>
          </a:bodyPr>
          <a:lstStyle/>
          <a:p>
            <a:r>
              <a:rPr lang="en-GB" dirty="0"/>
              <a:t>Docker </a:t>
            </a:r>
            <a:r>
              <a:rPr lang="en-GB" dirty="0" err="1"/>
              <a:t>Buildx</a:t>
            </a:r>
            <a:r>
              <a:rPr lang="en-GB" dirty="0"/>
              <a:t> is a CLI plugin that extends the docker command with the full support of the features provided by </a:t>
            </a:r>
            <a:r>
              <a:rPr lang="en-GB" dirty="0">
                <a:hlinkClick r:id="rId3"/>
              </a:rPr>
              <a:t>BuildKit</a:t>
            </a:r>
            <a:r>
              <a:rPr lang="en-GB" dirty="0"/>
              <a:t> plus additional features. (Included within Docker Desktop versions &amp; Docker Linux packages. You can even download as a source from </a:t>
            </a:r>
            <a:r>
              <a:rPr lang="en-GB" dirty="0" err="1"/>
              <a:t>Github</a:t>
            </a:r>
            <a:r>
              <a:rPr lang="en-GB" dirty="0"/>
              <a:t>)</a:t>
            </a:r>
          </a:p>
          <a:p>
            <a:r>
              <a:rPr lang="en-GB" dirty="0"/>
              <a:t>Features of </a:t>
            </a:r>
            <a:r>
              <a:rPr lang="en-GB" dirty="0" err="1"/>
              <a:t>buildx</a:t>
            </a:r>
            <a:r>
              <a:rPr lang="en-GB" dirty="0"/>
              <a:t>,</a:t>
            </a:r>
          </a:p>
          <a:p>
            <a:pPr lvl="1"/>
            <a:r>
              <a:rPr lang="en-GB" dirty="0"/>
              <a:t>Familiar UI from docker build</a:t>
            </a:r>
          </a:p>
          <a:p>
            <a:pPr lvl="1"/>
            <a:r>
              <a:rPr lang="en-GB" dirty="0"/>
              <a:t>Full </a:t>
            </a:r>
            <a:r>
              <a:rPr lang="en-GB" dirty="0" err="1"/>
              <a:t>BuildKit</a:t>
            </a:r>
            <a:r>
              <a:rPr lang="en-GB" dirty="0"/>
              <a:t> capabilities with container driver</a:t>
            </a:r>
          </a:p>
          <a:p>
            <a:pPr lvl="1"/>
            <a:r>
              <a:rPr lang="en-GB" dirty="0"/>
              <a:t>Multiple builder instance support</a:t>
            </a:r>
          </a:p>
          <a:p>
            <a:pPr lvl="1"/>
            <a:r>
              <a:rPr lang="en-GB" dirty="0"/>
              <a:t>Multi-node builds for cross-platform images</a:t>
            </a:r>
          </a:p>
          <a:p>
            <a:pPr lvl="1"/>
            <a:r>
              <a:rPr lang="en-GB" dirty="0"/>
              <a:t>High-level build constructs (bake)</a:t>
            </a:r>
          </a:p>
          <a:p>
            <a:pPr lvl="1"/>
            <a:endParaRPr lang="en-LK" dirty="0"/>
          </a:p>
        </p:txBody>
      </p:sp>
    </p:spTree>
    <p:extLst>
      <p:ext uri="{BB962C8B-B14F-4D97-AF65-F5344CB8AC3E}">
        <p14:creationId xmlns:p14="http://schemas.microsoft.com/office/powerpoint/2010/main" val="2499771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5684-7C59-C743-96D1-94EC9EB3B133}"/>
              </a:ext>
            </a:extLst>
          </p:cNvPr>
          <p:cNvSpPr>
            <a:spLocks noGrp="1"/>
          </p:cNvSpPr>
          <p:nvPr>
            <p:ph type="title"/>
          </p:nvPr>
        </p:nvSpPr>
        <p:spPr/>
        <p:txBody>
          <a:bodyPr/>
          <a:lstStyle/>
          <a:p>
            <a:r>
              <a:rPr lang="en-LK" dirty="0"/>
              <a:t>Docker buildKit &amp; buildx performance</a:t>
            </a:r>
          </a:p>
        </p:txBody>
      </p:sp>
      <p:graphicFrame>
        <p:nvGraphicFramePr>
          <p:cNvPr id="6" name="Table 6">
            <a:extLst>
              <a:ext uri="{FF2B5EF4-FFF2-40B4-BE49-F238E27FC236}">
                <a16:creationId xmlns:a16="http://schemas.microsoft.com/office/drawing/2014/main" id="{B71213C5-48B8-9A40-BB2E-E375DA60669B}"/>
              </a:ext>
            </a:extLst>
          </p:cNvPr>
          <p:cNvGraphicFramePr>
            <a:graphicFrameLocks noGrp="1"/>
          </p:cNvGraphicFramePr>
          <p:nvPr>
            <p:extLst>
              <p:ext uri="{D42A27DB-BD31-4B8C-83A1-F6EECF244321}">
                <p14:modId xmlns:p14="http://schemas.microsoft.com/office/powerpoint/2010/main" val="36024191"/>
              </p:ext>
            </p:extLst>
          </p:nvPr>
        </p:nvGraphicFramePr>
        <p:xfrm>
          <a:off x="2030412" y="2687320"/>
          <a:ext cx="8127999" cy="1483360"/>
        </p:xfrm>
        <a:graphic>
          <a:graphicData uri="http://schemas.openxmlformats.org/drawingml/2006/table">
            <a:tbl>
              <a:tblPr firstRow="1" bandRow="1">
                <a:tableStyleId>{7DF18680-E054-41AD-8BC1-D1AEF772440D}</a:tableStyleId>
              </a:tblPr>
              <a:tblGrid>
                <a:gridCol w="2709333">
                  <a:extLst>
                    <a:ext uri="{9D8B030D-6E8A-4147-A177-3AD203B41FA5}">
                      <a16:colId xmlns:a16="http://schemas.microsoft.com/office/drawing/2014/main" val="1427538156"/>
                    </a:ext>
                  </a:extLst>
                </a:gridCol>
                <a:gridCol w="2709333">
                  <a:extLst>
                    <a:ext uri="{9D8B030D-6E8A-4147-A177-3AD203B41FA5}">
                      <a16:colId xmlns:a16="http://schemas.microsoft.com/office/drawing/2014/main" val="2071174542"/>
                    </a:ext>
                  </a:extLst>
                </a:gridCol>
                <a:gridCol w="2709333">
                  <a:extLst>
                    <a:ext uri="{9D8B030D-6E8A-4147-A177-3AD203B41FA5}">
                      <a16:colId xmlns:a16="http://schemas.microsoft.com/office/drawing/2014/main" val="2695117455"/>
                    </a:ext>
                  </a:extLst>
                </a:gridCol>
              </a:tblGrid>
              <a:tr h="370840">
                <a:tc>
                  <a:txBody>
                    <a:bodyPr/>
                    <a:lstStyle/>
                    <a:p>
                      <a:pPr algn="ctr"/>
                      <a:r>
                        <a:rPr lang="en-LK" dirty="0"/>
                        <a:t>Case</a:t>
                      </a:r>
                    </a:p>
                  </a:txBody>
                  <a:tcPr/>
                </a:tc>
                <a:tc>
                  <a:txBody>
                    <a:bodyPr/>
                    <a:lstStyle/>
                    <a:p>
                      <a:pPr algn="ctr"/>
                      <a:r>
                        <a:rPr lang="en-LK" dirty="0"/>
                        <a:t>Classic Builder</a:t>
                      </a:r>
                    </a:p>
                  </a:txBody>
                  <a:tcPr/>
                </a:tc>
                <a:tc>
                  <a:txBody>
                    <a:bodyPr/>
                    <a:lstStyle/>
                    <a:p>
                      <a:pPr algn="ctr"/>
                      <a:r>
                        <a:rPr lang="en-LK" dirty="0"/>
                        <a:t>BuildKit + buildx</a:t>
                      </a:r>
                    </a:p>
                  </a:txBody>
                  <a:tcPr/>
                </a:tc>
                <a:extLst>
                  <a:ext uri="{0D108BD9-81ED-4DB2-BD59-A6C34878D82A}">
                    <a16:rowId xmlns:a16="http://schemas.microsoft.com/office/drawing/2014/main" val="1729799353"/>
                  </a:ext>
                </a:extLst>
              </a:tr>
              <a:tr h="370840">
                <a:tc>
                  <a:txBody>
                    <a:bodyPr/>
                    <a:lstStyle/>
                    <a:p>
                      <a:r>
                        <a:rPr lang="en-LK" dirty="0"/>
                        <a:t>Dependency Change</a:t>
                      </a:r>
                    </a:p>
                  </a:txBody>
                  <a:tcPr/>
                </a:tc>
                <a:tc>
                  <a:txBody>
                    <a:bodyPr/>
                    <a:lstStyle/>
                    <a:p>
                      <a:r>
                        <a:rPr lang="en-LK" dirty="0"/>
                        <a:t>6 min</a:t>
                      </a:r>
                    </a:p>
                  </a:txBody>
                  <a:tcPr/>
                </a:tc>
                <a:tc>
                  <a:txBody>
                    <a:bodyPr/>
                    <a:lstStyle/>
                    <a:p>
                      <a:r>
                        <a:rPr lang="en-LK" dirty="0"/>
                        <a:t>6 min</a:t>
                      </a:r>
                    </a:p>
                  </a:txBody>
                  <a:tcPr/>
                </a:tc>
                <a:extLst>
                  <a:ext uri="{0D108BD9-81ED-4DB2-BD59-A6C34878D82A}">
                    <a16:rowId xmlns:a16="http://schemas.microsoft.com/office/drawing/2014/main" val="1696165248"/>
                  </a:ext>
                </a:extLst>
              </a:tr>
              <a:tr h="370840">
                <a:tc>
                  <a:txBody>
                    <a:bodyPr/>
                    <a:lstStyle/>
                    <a:p>
                      <a:r>
                        <a:rPr lang="en-GB" dirty="0"/>
                        <a:t>C</a:t>
                      </a:r>
                      <a:r>
                        <a:rPr lang="en-LK" dirty="0"/>
                        <a:t>ode Change</a:t>
                      </a:r>
                    </a:p>
                  </a:txBody>
                  <a:tcPr/>
                </a:tc>
                <a:tc>
                  <a:txBody>
                    <a:bodyPr/>
                    <a:lstStyle/>
                    <a:p>
                      <a:r>
                        <a:rPr lang="en-LK" dirty="0"/>
                        <a:t>6 min</a:t>
                      </a:r>
                    </a:p>
                  </a:txBody>
                  <a:tcPr/>
                </a:tc>
                <a:tc>
                  <a:txBody>
                    <a:bodyPr/>
                    <a:lstStyle/>
                    <a:p>
                      <a:r>
                        <a:rPr lang="en-LK" dirty="0"/>
                        <a:t>3 min</a:t>
                      </a:r>
                    </a:p>
                  </a:txBody>
                  <a:tcPr/>
                </a:tc>
                <a:extLst>
                  <a:ext uri="{0D108BD9-81ED-4DB2-BD59-A6C34878D82A}">
                    <a16:rowId xmlns:a16="http://schemas.microsoft.com/office/drawing/2014/main" val="286090821"/>
                  </a:ext>
                </a:extLst>
              </a:tr>
              <a:tr h="370840">
                <a:tc>
                  <a:txBody>
                    <a:bodyPr/>
                    <a:lstStyle/>
                    <a:p>
                      <a:r>
                        <a:rPr lang="en-LK" dirty="0"/>
                        <a:t>No Change</a:t>
                      </a:r>
                    </a:p>
                  </a:txBody>
                  <a:tcPr/>
                </a:tc>
                <a:tc>
                  <a:txBody>
                    <a:bodyPr/>
                    <a:lstStyle/>
                    <a:p>
                      <a:r>
                        <a:rPr lang="en-LK" dirty="0"/>
                        <a:t>6 min</a:t>
                      </a:r>
                    </a:p>
                  </a:txBody>
                  <a:tcPr/>
                </a:tc>
                <a:tc>
                  <a:txBody>
                    <a:bodyPr/>
                    <a:lstStyle/>
                    <a:p>
                      <a:r>
                        <a:rPr lang="en-LK" dirty="0"/>
                        <a:t>1 min</a:t>
                      </a:r>
                    </a:p>
                  </a:txBody>
                  <a:tcPr/>
                </a:tc>
                <a:extLst>
                  <a:ext uri="{0D108BD9-81ED-4DB2-BD59-A6C34878D82A}">
                    <a16:rowId xmlns:a16="http://schemas.microsoft.com/office/drawing/2014/main" val="1758845061"/>
                  </a:ext>
                </a:extLst>
              </a:tr>
            </a:tbl>
          </a:graphicData>
        </a:graphic>
      </p:graphicFrame>
      <p:sp>
        <p:nvSpPr>
          <p:cNvPr id="7" name="TextBox 6">
            <a:extLst>
              <a:ext uri="{FF2B5EF4-FFF2-40B4-BE49-F238E27FC236}">
                <a16:creationId xmlns:a16="http://schemas.microsoft.com/office/drawing/2014/main" id="{0A9BBE3B-20E8-1148-A703-1A424596F1C7}"/>
              </a:ext>
            </a:extLst>
          </p:cNvPr>
          <p:cNvSpPr txBox="1"/>
          <p:nvPr/>
        </p:nvSpPr>
        <p:spPr>
          <a:xfrm>
            <a:off x="4598824" y="4391580"/>
            <a:ext cx="2991174" cy="646331"/>
          </a:xfrm>
          <a:prstGeom prst="rect">
            <a:avLst/>
          </a:prstGeom>
          <a:noFill/>
        </p:spPr>
        <p:txBody>
          <a:bodyPr wrap="square" rtlCol="0">
            <a:spAutoFit/>
          </a:bodyPr>
          <a:lstStyle/>
          <a:p>
            <a:pPr algn="ctr"/>
            <a:r>
              <a:rPr lang="en-GB" dirty="0"/>
              <a:t>Jiang Huan </a:t>
            </a:r>
            <a:r>
              <a:rPr lang="en-GB" dirty="0" err="1"/>
              <a:t>BuildKit</a:t>
            </a:r>
            <a:r>
              <a:rPr lang="en-GB" dirty="0"/>
              <a:t> timings (Look for references section)</a:t>
            </a:r>
            <a:endParaRPr lang="en-LK" dirty="0"/>
          </a:p>
        </p:txBody>
      </p:sp>
    </p:spTree>
    <p:extLst>
      <p:ext uri="{BB962C8B-B14F-4D97-AF65-F5344CB8AC3E}">
        <p14:creationId xmlns:p14="http://schemas.microsoft.com/office/powerpoint/2010/main" val="2005800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6BC7-350E-1340-95A8-1A6F64FCE86A}"/>
              </a:ext>
            </a:extLst>
          </p:cNvPr>
          <p:cNvSpPr>
            <a:spLocks noGrp="1"/>
          </p:cNvSpPr>
          <p:nvPr>
            <p:ph type="title"/>
          </p:nvPr>
        </p:nvSpPr>
        <p:spPr/>
        <p:txBody>
          <a:bodyPr/>
          <a:lstStyle/>
          <a:p>
            <a:r>
              <a:rPr lang="en-LK" dirty="0"/>
              <a:t>Demo</a:t>
            </a:r>
          </a:p>
        </p:txBody>
      </p:sp>
      <p:sp>
        <p:nvSpPr>
          <p:cNvPr id="3" name="Content Placeholder 2">
            <a:extLst>
              <a:ext uri="{FF2B5EF4-FFF2-40B4-BE49-F238E27FC236}">
                <a16:creationId xmlns:a16="http://schemas.microsoft.com/office/drawing/2014/main" id="{4BBE6C19-7217-5741-8774-E0C5CE968019}"/>
              </a:ext>
            </a:extLst>
          </p:cNvPr>
          <p:cNvSpPr>
            <a:spLocks noGrp="1"/>
          </p:cNvSpPr>
          <p:nvPr>
            <p:ph idx="1"/>
          </p:nvPr>
        </p:nvSpPr>
        <p:spPr/>
        <p:txBody>
          <a:bodyPr/>
          <a:lstStyle/>
          <a:p>
            <a:r>
              <a:rPr lang="en-LK" dirty="0"/>
              <a:t>Running/ Stopping/ Removing a NGINX container using Docker CLI</a:t>
            </a:r>
          </a:p>
          <a:p>
            <a:r>
              <a:rPr lang="en-LK" dirty="0"/>
              <a:t>Building/ Running/ Shipping a NodeJS app with Docker</a:t>
            </a:r>
          </a:p>
          <a:p>
            <a:r>
              <a:rPr lang="en-LK" dirty="0"/>
              <a:t>Running multi-component app with Docker Compose</a:t>
            </a:r>
          </a:p>
          <a:p>
            <a:r>
              <a:rPr lang="en-GB" dirty="0"/>
              <a:t>B</a:t>
            </a:r>
            <a:r>
              <a:rPr lang="en-LK" dirty="0"/>
              <a:t>uildx demo with BuildKit – Multi-platform image creation</a:t>
            </a:r>
          </a:p>
        </p:txBody>
      </p:sp>
    </p:spTree>
    <p:extLst>
      <p:ext uri="{BB962C8B-B14F-4D97-AF65-F5344CB8AC3E}">
        <p14:creationId xmlns:p14="http://schemas.microsoft.com/office/powerpoint/2010/main" val="3311390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F7C4E-C13D-B84D-BEBC-26CD5B402FAA}"/>
              </a:ext>
            </a:extLst>
          </p:cNvPr>
          <p:cNvSpPr>
            <a:spLocks noGrp="1"/>
          </p:cNvSpPr>
          <p:nvPr>
            <p:ph type="title"/>
          </p:nvPr>
        </p:nvSpPr>
        <p:spPr/>
        <p:txBody>
          <a:bodyPr>
            <a:normAutofit/>
          </a:bodyPr>
          <a:lstStyle/>
          <a:p>
            <a:r>
              <a:rPr lang="en-LK" dirty="0"/>
              <a:t>Brief History – Infrastructure shifts over the decades</a:t>
            </a:r>
          </a:p>
        </p:txBody>
      </p:sp>
      <p:sp>
        <p:nvSpPr>
          <p:cNvPr id="4" name="TextBox 3">
            <a:extLst>
              <a:ext uri="{FF2B5EF4-FFF2-40B4-BE49-F238E27FC236}">
                <a16:creationId xmlns:a16="http://schemas.microsoft.com/office/drawing/2014/main" id="{2E9B44DA-35BD-9449-890F-042411548F10}"/>
              </a:ext>
            </a:extLst>
          </p:cNvPr>
          <p:cNvSpPr txBox="1"/>
          <p:nvPr/>
        </p:nvSpPr>
        <p:spPr>
          <a:xfrm>
            <a:off x="5630459" y="2152128"/>
            <a:ext cx="5416952" cy="3508653"/>
          </a:xfrm>
          <a:prstGeom prst="rect">
            <a:avLst/>
          </a:prstGeom>
          <a:noFill/>
        </p:spPr>
        <p:txBody>
          <a:bodyPr wrap="square" rtlCol="0">
            <a:spAutoFit/>
          </a:bodyPr>
          <a:lstStyle/>
          <a:p>
            <a:r>
              <a:rPr lang="en-LK" sz="2400" dirty="0"/>
              <a:t>Mainframe to PC</a:t>
            </a:r>
          </a:p>
          <a:p>
            <a:r>
              <a:rPr lang="en-LK" dirty="0"/>
              <a:t>90’s</a:t>
            </a:r>
          </a:p>
          <a:p>
            <a:endParaRPr lang="en-LK" dirty="0"/>
          </a:p>
          <a:p>
            <a:r>
              <a:rPr lang="en-LK" sz="2400" dirty="0"/>
              <a:t>Baremetal to Virtual</a:t>
            </a:r>
          </a:p>
          <a:p>
            <a:r>
              <a:rPr lang="en-LK" dirty="0"/>
              <a:t>00’s</a:t>
            </a:r>
          </a:p>
          <a:p>
            <a:endParaRPr lang="en-LK" dirty="0"/>
          </a:p>
          <a:p>
            <a:r>
              <a:rPr lang="en-LK" sz="2400" dirty="0"/>
              <a:t>Datacenter to Cloud</a:t>
            </a:r>
          </a:p>
          <a:p>
            <a:r>
              <a:rPr lang="en-LK" dirty="0"/>
              <a:t>10’s</a:t>
            </a:r>
          </a:p>
          <a:p>
            <a:endParaRPr lang="en-LK" dirty="0"/>
          </a:p>
          <a:p>
            <a:r>
              <a:rPr lang="en-LK" sz="2400" dirty="0"/>
              <a:t>Host to Container (Serverless)</a:t>
            </a:r>
          </a:p>
          <a:p>
            <a:r>
              <a:rPr lang="en-LK" dirty="0"/>
              <a:t>Now</a:t>
            </a:r>
          </a:p>
        </p:txBody>
      </p:sp>
      <p:sp>
        <p:nvSpPr>
          <p:cNvPr id="5" name="Down Arrow 4">
            <a:extLst>
              <a:ext uri="{FF2B5EF4-FFF2-40B4-BE49-F238E27FC236}">
                <a16:creationId xmlns:a16="http://schemas.microsoft.com/office/drawing/2014/main" id="{4C16BA3B-F08E-7D49-B09C-A9B5B42F70E8}"/>
              </a:ext>
            </a:extLst>
          </p:cNvPr>
          <p:cNvSpPr/>
          <p:nvPr/>
        </p:nvSpPr>
        <p:spPr>
          <a:xfrm>
            <a:off x="4502554" y="2488555"/>
            <a:ext cx="659757" cy="2835797"/>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6" name="TextBox 5">
            <a:extLst>
              <a:ext uri="{FF2B5EF4-FFF2-40B4-BE49-F238E27FC236}">
                <a16:creationId xmlns:a16="http://schemas.microsoft.com/office/drawing/2014/main" id="{9EB8D852-A5B2-D44F-8C7C-01DEDB071F17}"/>
              </a:ext>
            </a:extLst>
          </p:cNvPr>
          <p:cNvSpPr txBox="1"/>
          <p:nvPr/>
        </p:nvSpPr>
        <p:spPr>
          <a:xfrm>
            <a:off x="1141413" y="3429000"/>
            <a:ext cx="5416952" cy="800219"/>
          </a:xfrm>
          <a:prstGeom prst="rect">
            <a:avLst/>
          </a:prstGeom>
          <a:noFill/>
        </p:spPr>
        <p:txBody>
          <a:bodyPr wrap="square" rtlCol="0">
            <a:spAutoFit/>
          </a:bodyPr>
          <a:lstStyle/>
          <a:p>
            <a:r>
              <a:rPr lang="en-LK" sz="2800" dirty="0"/>
              <a:t>Let’s Recap</a:t>
            </a:r>
            <a:br>
              <a:rPr lang="en-LK" dirty="0"/>
            </a:br>
            <a:r>
              <a:rPr lang="en-LK" dirty="0"/>
              <a:t>MAJOR INFRASTRUCTURE SHIFTS</a:t>
            </a:r>
          </a:p>
        </p:txBody>
      </p:sp>
    </p:spTree>
    <p:extLst>
      <p:ext uri="{BB962C8B-B14F-4D97-AF65-F5344CB8AC3E}">
        <p14:creationId xmlns:p14="http://schemas.microsoft.com/office/powerpoint/2010/main" val="1425732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362751-E123-52A8-8817-58C0D4BD3287}"/>
              </a:ext>
            </a:extLst>
          </p:cNvPr>
          <p:cNvSpPr>
            <a:spLocks noGrp="1"/>
          </p:cNvSpPr>
          <p:nvPr>
            <p:ph type="title"/>
          </p:nvPr>
        </p:nvSpPr>
        <p:spPr>
          <a:xfrm>
            <a:off x="1143001" y="2689715"/>
            <a:ext cx="9905998" cy="1478570"/>
          </a:xfrm>
        </p:spPr>
        <p:txBody>
          <a:bodyPr/>
          <a:lstStyle/>
          <a:p>
            <a:pPr algn="ctr"/>
            <a:r>
              <a:rPr lang="en-US" dirty="0"/>
              <a:t>How can we run containers at scale?</a:t>
            </a:r>
            <a:endParaRPr lang="en-LK" dirty="0"/>
          </a:p>
        </p:txBody>
      </p:sp>
    </p:spTree>
    <p:extLst>
      <p:ext uri="{BB962C8B-B14F-4D97-AF65-F5344CB8AC3E}">
        <p14:creationId xmlns:p14="http://schemas.microsoft.com/office/powerpoint/2010/main" val="30730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B9F7-7788-5219-1E24-A0414E711CB8}"/>
              </a:ext>
            </a:extLst>
          </p:cNvPr>
          <p:cNvSpPr>
            <a:spLocks noGrp="1"/>
          </p:cNvSpPr>
          <p:nvPr>
            <p:ph type="title"/>
          </p:nvPr>
        </p:nvSpPr>
        <p:spPr/>
        <p:txBody>
          <a:bodyPr/>
          <a:lstStyle/>
          <a:p>
            <a:r>
              <a:rPr lang="en-LK" dirty="0"/>
              <a:t>Container orchestration</a:t>
            </a:r>
          </a:p>
        </p:txBody>
      </p:sp>
      <p:sp>
        <p:nvSpPr>
          <p:cNvPr id="3" name="Content Placeholder 2">
            <a:extLst>
              <a:ext uri="{FF2B5EF4-FFF2-40B4-BE49-F238E27FC236}">
                <a16:creationId xmlns:a16="http://schemas.microsoft.com/office/drawing/2014/main" id="{3D4C98E1-53BA-ABB1-E72D-1CC3C889A189}"/>
              </a:ext>
            </a:extLst>
          </p:cNvPr>
          <p:cNvSpPr>
            <a:spLocks noGrp="1"/>
          </p:cNvSpPr>
          <p:nvPr>
            <p:ph idx="1"/>
          </p:nvPr>
        </p:nvSpPr>
        <p:spPr/>
        <p:txBody>
          <a:bodyPr/>
          <a:lstStyle/>
          <a:p>
            <a:r>
              <a:rPr lang="en-GB" b="0" i="0" dirty="0">
                <a:effectLst/>
              </a:rPr>
              <a:t>Container orchestration automates the deployment, management, scaling, and networking of containers.</a:t>
            </a:r>
          </a:p>
          <a:p>
            <a:r>
              <a:rPr lang="en-GB" b="0" i="0" dirty="0">
                <a:effectLst/>
              </a:rPr>
              <a:t>Container orchestration can be used in any environment where you use containers. It can help you to deploy the same application across different environments without needing to redesign it.</a:t>
            </a:r>
          </a:p>
          <a:p>
            <a:endParaRPr lang="en-LK" dirty="0"/>
          </a:p>
        </p:txBody>
      </p:sp>
    </p:spTree>
    <p:extLst>
      <p:ext uri="{BB962C8B-B14F-4D97-AF65-F5344CB8AC3E}">
        <p14:creationId xmlns:p14="http://schemas.microsoft.com/office/powerpoint/2010/main" val="3888204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D0EC-C739-B3C7-B0BF-8F6B7517A0DC}"/>
              </a:ext>
            </a:extLst>
          </p:cNvPr>
          <p:cNvSpPr>
            <a:spLocks noGrp="1"/>
          </p:cNvSpPr>
          <p:nvPr>
            <p:ph type="title"/>
          </p:nvPr>
        </p:nvSpPr>
        <p:spPr>
          <a:xfrm>
            <a:off x="1143001" y="2689715"/>
            <a:ext cx="9905998" cy="1478570"/>
          </a:xfrm>
        </p:spPr>
        <p:txBody>
          <a:bodyPr/>
          <a:lstStyle/>
          <a:p>
            <a:pPr algn="ctr"/>
            <a:r>
              <a:rPr lang="en-GB" dirty="0"/>
              <a:t>I</a:t>
            </a:r>
            <a:r>
              <a:rPr lang="en-LK" dirty="0"/>
              <a:t>ntroduction to docker swarm</a:t>
            </a:r>
          </a:p>
        </p:txBody>
      </p:sp>
    </p:spTree>
    <p:extLst>
      <p:ext uri="{BB962C8B-B14F-4D97-AF65-F5344CB8AC3E}">
        <p14:creationId xmlns:p14="http://schemas.microsoft.com/office/powerpoint/2010/main" val="3631064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0A5B-D35C-6F1D-7F6D-BE3E5003971E}"/>
              </a:ext>
            </a:extLst>
          </p:cNvPr>
          <p:cNvSpPr>
            <a:spLocks noGrp="1"/>
          </p:cNvSpPr>
          <p:nvPr>
            <p:ph type="title"/>
          </p:nvPr>
        </p:nvSpPr>
        <p:spPr/>
        <p:txBody>
          <a:bodyPr/>
          <a:lstStyle/>
          <a:p>
            <a:r>
              <a:rPr lang="en-GB" dirty="0"/>
              <a:t>D</a:t>
            </a:r>
            <a:r>
              <a:rPr lang="en-LK" dirty="0"/>
              <a:t>ocker swarm key concepts</a:t>
            </a:r>
          </a:p>
        </p:txBody>
      </p:sp>
      <p:sp>
        <p:nvSpPr>
          <p:cNvPr id="3" name="Content Placeholder 2">
            <a:extLst>
              <a:ext uri="{FF2B5EF4-FFF2-40B4-BE49-F238E27FC236}">
                <a16:creationId xmlns:a16="http://schemas.microsoft.com/office/drawing/2014/main" id="{8BE62B60-34C2-06BF-9722-0E6D52F280D9}"/>
              </a:ext>
            </a:extLst>
          </p:cNvPr>
          <p:cNvSpPr>
            <a:spLocks noGrp="1"/>
          </p:cNvSpPr>
          <p:nvPr>
            <p:ph idx="1"/>
          </p:nvPr>
        </p:nvSpPr>
        <p:spPr>
          <a:xfrm>
            <a:off x="1141412" y="2097088"/>
            <a:ext cx="9905999" cy="3994430"/>
          </a:xfrm>
        </p:spPr>
        <p:txBody>
          <a:bodyPr>
            <a:normAutofit fontScale="40000" lnSpcReduction="20000"/>
          </a:bodyPr>
          <a:lstStyle/>
          <a:p>
            <a:r>
              <a:rPr lang="en-GB" sz="5100" dirty="0"/>
              <a:t>Docker Swarm provides </a:t>
            </a:r>
            <a:r>
              <a:rPr lang="en-GB" sz="5100" b="0" i="0" dirty="0">
                <a:effectLst/>
              </a:rPr>
              <a:t>the cluster management and orchestration features of Docker Engine 1.12</a:t>
            </a:r>
          </a:p>
          <a:p>
            <a:r>
              <a:rPr lang="en-GB" sz="5100" dirty="0"/>
              <a:t>Nodes - </a:t>
            </a:r>
            <a:r>
              <a:rPr lang="en-GB" sz="5100" b="0" i="0" dirty="0">
                <a:effectLst/>
              </a:rPr>
              <a:t>A </a:t>
            </a:r>
            <a:r>
              <a:rPr lang="en-GB" sz="5100" b="1" i="0" dirty="0">
                <a:effectLst/>
              </a:rPr>
              <a:t>node</a:t>
            </a:r>
            <a:r>
              <a:rPr lang="en-GB" sz="5100" b="0" i="0" dirty="0">
                <a:effectLst/>
              </a:rPr>
              <a:t> is an instance of the Docker engine participating in the swarm. You can also think of this as a Docker node.</a:t>
            </a:r>
            <a:endParaRPr lang="en-GB" sz="5100" dirty="0"/>
          </a:p>
          <a:p>
            <a:pPr lvl="1"/>
            <a:r>
              <a:rPr lang="en-GB" sz="5100" dirty="0"/>
              <a:t>Manager Node - </a:t>
            </a:r>
            <a:r>
              <a:rPr lang="en-GB" sz="5100" b="0" i="0" dirty="0">
                <a:effectLst/>
              </a:rPr>
              <a:t>To deploy your application to a swarm, you submit a service definition to a </a:t>
            </a:r>
            <a:r>
              <a:rPr lang="en-GB" sz="5100" b="1" i="0" dirty="0">
                <a:effectLst/>
              </a:rPr>
              <a:t>manager node</a:t>
            </a:r>
            <a:r>
              <a:rPr lang="en-GB" sz="5100" b="0" i="0" dirty="0">
                <a:effectLst/>
              </a:rPr>
              <a:t>. </a:t>
            </a:r>
            <a:r>
              <a:rPr lang="en-GB" sz="5100" dirty="0"/>
              <a:t>These nodes are also responsible for </a:t>
            </a:r>
            <a:r>
              <a:rPr lang="en-GB" sz="5100" b="0" i="0" dirty="0">
                <a:effectLst/>
              </a:rPr>
              <a:t>perform the orchestration and cluster management functions required to maintain the desired state of the swarm.</a:t>
            </a:r>
          </a:p>
          <a:p>
            <a:pPr lvl="1"/>
            <a:r>
              <a:rPr lang="en-GB" sz="5100" dirty="0"/>
              <a:t>Worker Nodes - R</a:t>
            </a:r>
            <a:r>
              <a:rPr lang="en-GB" sz="5100" b="0" i="0" dirty="0">
                <a:effectLst/>
              </a:rPr>
              <a:t>eceive and execute tasks dispatched from manager nodes. An agent which is running within the worker nodes report the current status of the tasks assigned to it which allows manager node to keep the desired state for each worker node.</a:t>
            </a:r>
            <a:endParaRPr lang="en-GB" sz="5100" dirty="0"/>
          </a:p>
          <a:p>
            <a:pPr marL="457200" lvl="1" indent="0">
              <a:buNone/>
            </a:pPr>
            <a:endParaRPr lang="en-LK" dirty="0"/>
          </a:p>
        </p:txBody>
      </p:sp>
    </p:spTree>
    <p:extLst>
      <p:ext uri="{BB962C8B-B14F-4D97-AF65-F5344CB8AC3E}">
        <p14:creationId xmlns:p14="http://schemas.microsoft.com/office/powerpoint/2010/main" val="796691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222E52-A056-6B03-FC03-48F58E2940CD}"/>
              </a:ext>
            </a:extLst>
          </p:cNvPr>
          <p:cNvPicPr>
            <a:picLocks noChangeAspect="1"/>
          </p:cNvPicPr>
          <p:nvPr/>
        </p:nvPicPr>
        <p:blipFill>
          <a:blip r:embed="rId2"/>
          <a:stretch>
            <a:fillRect/>
          </a:stretch>
        </p:blipFill>
        <p:spPr>
          <a:xfrm>
            <a:off x="981580" y="1028700"/>
            <a:ext cx="10228840" cy="4800600"/>
          </a:xfrm>
          <a:prstGeom prst="rect">
            <a:avLst/>
          </a:prstGeom>
        </p:spPr>
      </p:pic>
    </p:spTree>
    <p:extLst>
      <p:ext uri="{BB962C8B-B14F-4D97-AF65-F5344CB8AC3E}">
        <p14:creationId xmlns:p14="http://schemas.microsoft.com/office/powerpoint/2010/main" val="3086330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62B60-34C2-06BF-9722-0E6D52F280D9}"/>
              </a:ext>
            </a:extLst>
          </p:cNvPr>
          <p:cNvSpPr>
            <a:spLocks noGrp="1"/>
          </p:cNvSpPr>
          <p:nvPr>
            <p:ph idx="1"/>
          </p:nvPr>
        </p:nvSpPr>
        <p:spPr>
          <a:xfrm>
            <a:off x="1143000" y="1431785"/>
            <a:ext cx="9905999" cy="4753862"/>
          </a:xfrm>
        </p:spPr>
        <p:txBody>
          <a:bodyPr>
            <a:normAutofit fontScale="62500" lnSpcReduction="20000"/>
          </a:bodyPr>
          <a:lstStyle/>
          <a:p>
            <a:r>
              <a:rPr lang="en-GB" sz="4000" dirty="0"/>
              <a:t>Task - </a:t>
            </a:r>
            <a:r>
              <a:rPr lang="en-GB" sz="3400" b="0" i="0" dirty="0">
                <a:effectLst/>
              </a:rPr>
              <a:t>It is the atomic scheduling unit of swarm. Manager nodes assign tasks to worker nodes according to the number of replicas set in the service scale.</a:t>
            </a:r>
          </a:p>
          <a:p>
            <a:r>
              <a:rPr lang="en-GB" sz="4000" dirty="0"/>
              <a:t>Service - </a:t>
            </a:r>
            <a:r>
              <a:rPr lang="en-GB" sz="3400" b="0" i="0" dirty="0">
                <a:effectLst/>
              </a:rPr>
              <a:t>the definition of the tasks to execute on the manager or worker nodes.</a:t>
            </a:r>
            <a:r>
              <a:rPr lang="en-GB" sz="3400" dirty="0"/>
              <a:t> Here is where you </a:t>
            </a:r>
            <a:r>
              <a:rPr lang="en-GB" sz="3400" b="0" i="0" dirty="0">
                <a:effectLst/>
              </a:rPr>
              <a:t>specify which container image to use and which commands to execute inside running containers.</a:t>
            </a:r>
          </a:p>
          <a:p>
            <a:pPr lvl="1"/>
            <a:r>
              <a:rPr lang="en-GB" sz="3400" dirty="0"/>
              <a:t>Replicated services model - </a:t>
            </a:r>
            <a:r>
              <a:rPr lang="en-GB" sz="3400" b="0" i="0" dirty="0">
                <a:effectLst/>
              </a:rPr>
              <a:t>the swarm manager distributes a specific number of replica tasks among the nodes based upon the scale you set in the desired state.</a:t>
            </a:r>
          </a:p>
          <a:p>
            <a:pPr lvl="1"/>
            <a:r>
              <a:rPr lang="en-GB" sz="3400" dirty="0"/>
              <a:t>Global services model - </a:t>
            </a:r>
            <a:r>
              <a:rPr lang="en-GB" sz="3400" b="0" i="0" dirty="0">
                <a:effectLst/>
              </a:rPr>
              <a:t>the swarm runs one task for the service on every available node in the cluster.</a:t>
            </a:r>
          </a:p>
          <a:p>
            <a:pPr marL="0" indent="0">
              <a:buNone/>
            </a:pPr>
            <a:br>
              <a:rPr lang="en-GB" sz="3400" dirty="0"/>
            </a:br>
            <a:br>
              <a:rPr lang="en-GB" sz="2400" dirty="0"/>
            </a:br>
            <a:r>
              <a:rPr lang="en-GB" sz="2800" dirty="0">
                <a:solidFill>
                  <a:srgbClr val="000000"/>
                </a:solidFill>
                <a:latin typeface="Roboto" panose="02000000000000000000" pitchFamily="2" charset="0"/>
              </a:rPr>
              <a:t> </a:t>
            </a:r>
            <a:endParaRPr lang="en-GB" sz="2800" dirty="0"/>
          </a:p>
          <a:p>
            <a:pPr marL="457200" lvl="1" indent="0">
              <a:buNone/>
            </a:pPr>
            <a:endParaRPr lang="en-LK" dirty="0"/>
          </a:p>
        </p:txBody>
      </p:sp>
    </p:spTree>
    <p:extLst>
      <p:ext uri="{BB962C8B-B14F-4D97-AF65-F5344CB8AC3E}">
        <p14:creationId xmlns:p14="http://schemas.microsoft.com/office/powerpoint/2010/main" val="1943075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B8BB21-0193-8514-A6D4-96F87248059B}"/>
              </a:ext>
            </a:extLst>
          </p:cNvPr>
          <p:cNvPicPr>
            <a:picLocks noChangeAspect="1"/>
          </p:cNvPicPr>
          <p:nvPr/>
        </p:nvPicPr>
        <p:blipFill>
          <a:blip r:embed="rId2"/>
          <a:stretch>
            <a:fillRect/>
          </a:stretch>
        </p:blipFill>
        <p:spPr>
          <a:xfrm>
            <a:off x="2212787" y="749583"/>
            <a:ext cx="7766425" cy="5358834"/>
          </a:xfrm>
          <a:prstGeom prst="rect">
            <a:avLst/>
          </a:prstGeom>
        </p:spPr>
      </p:pic>
    </p:spTree>
    <p:extLst>
      <p:ext uri="{BB962C8B-B14F-4D97-AF65-F5344CB8AC3E}">
        <p14:creationId xmlns:p14="http://schemas.microsoft.com/office/powerpoint/2010/main" val="2607675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4F1EC-C3A9-ED0C-569C-FB9DB11A6895}"/>
              </a:ext>
            </a:extLst>
          </p:cNvPr>
          <p:cNvSpPr>
            <a:spLocks noGrp="1"/>
          </p:cNvSpPr>
          <p:nvPr>
            <p:ph idx="1"/>
          </p:nvPr>
        </p:nvSpPr>
        <p:spPr>
          <a:xfrm>
            <a:off x="1143000" y="1658143"/>
            <a:ext cx="9905999" cy="3541714"/>
          </a:xfrm>
        </p:spPr>
        <p:txBody>
          <a:bodyPr>
            <a:normAutofit/>
          </a:bodyPr>
          <a:lstStyle/>
          <a:p>
            <a:r>
              <a:rPr lang="en-GB" i="1" dirty="0"/>
              <a:t>docker swarm </a:t>
            </a:r>
            <a:r>
              <a:rPr lang="en-GB" i="1" dirty="0" err="1"/>
              <a:t>init</a:t>
            </a:r>
            <a:r>
              <a:rPr lang="en-GB" i="1" dirty="0"/>
              <a:t> --advertise-</a:t>
            </a:r>
            <a:r>
              <a:rPr lang="en-GB" i="1" dirty="0" err="1"/>
              <a:t>addr</a:t>
            </a:r>
            <a:r>
              <a:rPr lang="en-GB" i="1" dirty="0"/>
              <a:t> &lt;MANAGER-IP&gt;</a:t>
            </a:r>
          </a:p>
          <a:p>
            <a:r>
              <a:rPr lang="en-GB" dirty="0"/>
              <a:t>Join a worker node - </a:t>
            </a:r>
            <a:r>
              <a:rPr lang="en-GB" i="1" dirty="0"/>
              <a:t>docker swarm join --token  SWMTKN-1 49nj1cmql0jkz5s954yi3oex3nedyz0fb0xx14ie39trti4wxv-8vxv8rssmk743ojnwacrr2e7c 192.168.99.100:2377</a:t>
            </a:r>
          </a:p>
          <a:p>
            <a:r>
              <a:rPr lang="en-GB" i="1" dirty="0"/>
              <a:t>docker service create --replicas 1 --name </a:t>
            </a:r>
            <a:r>
              <a:rPr lang="en-GB" i="1" dirty="0" err="1"/>
              <a:t>helloworld</a:t>
            </a:r>
            <a:r>
              <a:rPr lang="en-GB" i="1" dirty="0"/>
              <a:t> alpine ping </a:t>
            </a:r>
            <a:r>
              <a:rPr lang="en-GB" i="1" dirty="0" err="1"/>
              <a:t>docker.com</a:t>
            </a:r>
            <a:endParaRPr lang="en-GB" i="1" dirty="0"/>
          </a:p>
          <a:p>
            <a:r>
              <a:rPr lang="en-GB" b="0" i="1" dirty="0">
                <a:effectLst/>
              </a:rPr>
              <a:t>docker service scale &lt;SERVICE-ID&gt;</a:t>
            </a:r>
            <a:r>
              <a:rPr lang="en-GB" b="1" i="1" dirty="0">
                <a:effectLst/>
              </a:rPr>
              <a:t>=</a:t>
            </a:r>
            <a:r>
              <a:rPr lang="en-GB" b="0" i="1" dirty="0">
                <a:effectLst/>
              </a:rPr>
              <a:t>&lt;NUMBER-OF-TASKS&gt;</a:t>
            </a:r>
            <a:endParaRPr lang="en-GB" i="1" dirty="0"/>
          </a:p>
        </p:txBody>
      </p:sp>
    </p:spTree>
    <p:extLst>
      <p:ext uri="{BB962C8B-B14F-4D97-AF65-F5344CB8AC3E}">
        <p14:creationId xmlns:p14="http://schemas.microsoft.com/office/powerpoint/2010/main" val="1562725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9E9B-73FD-3633-3814-A4BB3A93812B}"/>
              </a:ext>
            </a:extLst>
          </p:cNvPr>
          <p:cNvSpPr>
            <a:spLocks noGrp="1"/>
          </p:cNvSpPr>
          <p:nvPr>
            <p:ph type="title"/>
          </p:nvPr>
        </p:nvSpPr>
        <p:spPr>
          <a:xfrm>
            <a:off x="1143001" y="2689715"/>
            <a:ext cx="9905998" cy="1478570"/>
          </a:xfrm>
        </p:spPr>
        <p:txBody>
          <a:bodyPr/>
          <a:lstStyle/>
          <a:p>
            <a:pPr algn="ctr"/>
            <a:r>
              <a:rPr lang="en-GB" dirty="0"/>
              <a:t>I</a:t>
            </a:r>
            <a:r>
              <a:rPr lang="en-LK" dirty="0"/>
              <a:t>ntroduction to kubernetes</a:t>
            </a:r>
          </a:p>
        </p:txBody>
      </p:sp>
    </p:spTree>
    <p:extLst>
      <p:ext uri="{BB962C8B-B14F-4D97-AF65-F5344CB8AC3E}">
        <p14:creationId xmlns:p14="http://schemas.microsoft.com/office/powerpoint/2010/main" val="1389044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DF39-672E-C273-672F-291B74381F5A}"/>
              </a:ext>
            </a:extLst>
          </p:cNvPr>
          <p:cNvSpPr>
            <a:spLocks noGrp="1"/>
          </p:cNvSpPr>
          <p:nvPr>
            <p:ph type="title"/>
          </p:nvPr>
        </p:nvSpPr>
        <p:spPr/>
        <p:txBody>
          <a:bodyPr/>
          <a:lstStyle/>
          <a:p>
            <a:r>
              <a:rPr lang="en-GB" dirty="0"/>
              <a:t>W</a:t>
            </a:r>
            <a:r>
              <a:rPr lang="en-LK" dirty="0"/>
              <a:t>hat is kubernetes?</a:t>
            </a:r>
          </a:p>
        </p:txBody>
      </p:sp>
      <p:sp>
        <p:nvSpPr>
          <p:cNvPr id="3" name="Content Placeholder 2">
            <a:extLst>
              <a:ext uri="{FF2B5EF4-FFF2-40B4-BE49-F238E27FC236}">
                <a16:creationId xmlns:a16="http://schemas.microsoft.com/office/drawing/2014/main" id="{BD2D73DB-350F-01BB-8A4C-D5C19BEAC335}"/>
              </a:ext>
            </a:extLst>
          </p:cNvPr>
          <p:cNvSpPr>
            <a:spLocks noGrp="1"/>
          </p:cNvSpPr>
          <p:nvPr>
            <p:ph idx="1"/>
          </p:nvPr>
        </p:nvSpPr>
        <p:spPr/>
        <p:txBody>
          <a:bodyPr>
            <a:normAutofit fontScale="92500" lnSpcReduction="10000"/>
          </a:bodyPr>
          <a:lstStyle/>
          <a:p>
            <a:r>
              <a:rPr lang="en-LK" dirty="0"/>
              <a:t>“Kubernetes (k8s) is an open source platform for automating deployment, scaling and management of containers at scale”</a:t>
            </a:r>
          </a:p>
          <a:p>
            <a:r>
              <a:rPr lang="en-LK" dirty="0"/>
              <a:t>Project that was created by Google as an open source container orchestration platform. Born from the lessons learned and experiences in running projects like Borg and Omega @ Google</a:t>
            </a:r>
          </a:p>
          <a:p>
            <a:r>
              <a:rPr lang="en-LK" dirty="0"/>
              <a:t>It was donated to CNCF (Cloud Native Computing Foundation) who now manages the Kubernetes project</a:t>
            </a:r>
          </a:p>
          <a:p>
            <a:r>
              <a:rPr lang="en-LK" dirty="0"/>
              <a:t>Current Kubernetes stable version – 1.29</a:t>
            </a:r>
          </a:p>
          <a:p>
            <a:endParaRPr lang="en-LK" dirty="0"/>
          </a:p>
        </p:txBody>
      </p:sp>
    </p:spTree>
    <p:extLst>
      <p:ext uri="{BB962C8B-B14F-4D97-AF65-F5344CB8AC3E}">
        <p14:creationId xmlns:p14="http://schemas.microsoft.com/office/powerpoint/2010/main" val="372106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76140-EE9A-9247-9528-39C019202211}"/>
              </a:ext>
            </a:extLst>
          </p:cNvPr>
          <p:cNvSpPr>
            <a:spLocks noGrp="1"/>
          </p:cNvSpPr>
          <p:nvPr>
            <p:ph type="title"/>
          </p:nvPr>
        </p:nvSpPr>
        <p:spPr/>
        <p:txBody>
          <a:bodyPr/>
          <a:lstStyle/>
          <a:p>
            <a:r>
              <a:rPr lang="en-LK" dirty="0"/>
              <a:t>VM</a:t>
            </a:r>
            <a:r>
              <a:rPr lang="en-LK" sz="2400" dirty="0"/>
              <a:t>S vs </a:t>
            </a:r>
            <a:r>
              <a:rPr lang="en-LK" dirty="0"/>
              <a:t>CONtainers</a:t>
            </a:r>
          </a:p>
        </p:txBody>
      </p:sp>
      <p:sp>
        <p:nvSpPr>
          <p:cNvPr id="7" name="Rectangle 6">
            <a:extLst>
              <a:ext uri="{FF2B5EF4-FFF2-40B4-BE49-F238E27FC236}">
                <a16:creationId xmlns:a16="http://schemas.microsoft.com/office/drawing/2014/main" id="{F78F5DD8-1C4E-F246-B7C0-FF474160333A}"/>
              </a:ext>
            </a:extLst>
          </p:cNvPr>
          <p:cNvSpPr/>
          <p:nvPr/>
        </p:nvSpPr>
        <p:spPr>
          <a:xfrm>
            <a:off x="1701477" y="4481328"/>
            <a:ext cx="2986269" cy="53243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K" dirty="0"/>
              <a:t>Host Operating System</a:t>
            </a:r>
          </a:p>
        </p:txBody>
      </p:sp>
      <p:sp>
        <p:nvSpPr>
          <p:cNvPr id="8" name="Rectangle 7">
            <a:extLst>
              <a:ext uri="{FF2B5EF4-FFF2-40B4-BE49-F238E27FC236}">
                <a16:creationId xmlns:a16="http://schemas.microsoft.com/office/drawing/2014/main" id="{8500B7B0-06B6-034A-963C-FC538CF74730}"/>
              </a:ext>
            </a:extLst>
          </p:cNvPr>
          <p:cNvSpPr/>
          <p:nvPr/>
        </p:nvSpPr>
        <p:spPr>
          <a:xfrm>
            <a:off x="1701476" y="3811925"/>
            <a:ext cx="2986269" cy="53243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K" dirty="0"/>
              <a:t>Hypervisor (Type 2)</a:t>
            </a:r>
          </a:p>
        </p:txBody>
      </p:sp>
      <p:sp>
        <p:nvSpPr>
          <p:cNvPr id="9" name="Rectangle 8">
            <a:extLst>
              <a:ext uri="{FF2B5EF4-FFF2-40B4-BE49-F238E27FC236}">
                <a16:creationId xmlns:a16="http://schemas.microsoft.com/office/drawing/2014/main" id="{9D184DE0-B224-3F45-9BB0-CF2D9B990DBA}"/>
              </a:ext>
            </a:extLst>
          </p:cNvPr>
          <p:cNvSpPr/>
          <p:nvPr/>
        </p:nvSpPr>
        <p:spPr>
          <a:xfrm>
            <a:off x="1701475" y="1951428"/>
            <a:ext cx="925977" cy="8504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dirty="0"/>
          </a:p>
          <a:p>
            <a:pPr algn="ctr"/>
            <a:r>
              <a:rPr lang="en-LK" sz="1400" dirty="0"/>
              <a:t>APP 1</a:t>
            </a:r>
          </a:p>
          <a:p>
            <a:pPr algn="ctr"/>
            <a:endParaRPr lang="en-LK" sz="1400" dirty="0"/>
          </a:p>
          <a:p>
            <a:pPr algn="ctr"/>
            <a:r>
              <a:rPr lang="en-LK" sz="1400" dirty="0"/>
              <a:t>Bins/ Libs</a:t>
            </a:r>
          </a:p>
          <a:p>
            <a:pPr algn="ctr"/>
            <a:endParaRPr lang="en-LK" dirty="0"/>
          </a:p>
        </p:txBody>
      </p:sp>
      <p:sp>
        <p:nvSpPr>
          <p:cNvPr id="15" name="Rectangle 14">
            <a:extLst>
              <a:ext uri="{FF2B5EF4-FFF2-40B4-BE49-F238E27FC236}">
                <a16:creationId xmlns:a16="http://schemas.microsoft.com/office/drawing/2014/main" id="{AFEB6ABD-CB24-204A-B08C-BE6539927B31}"/>
              </a:ext>
            </a:extLst>
          </p:cNvPr>
          <p:cNvSpPr/>
          <p:nvPr/>
        </p:nvSpPr>
        <p:spPr>
          <a:xfrm>
            <a:off x="7041271" y="4481328"/>
            <a:ext cx="2986269" cy="53243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K" dirty="0"/>
              <a:t>Host Operating System</a:t>
            </a:r>
          </a:p>
        </p:txBody>
      </p:sp>
      <p:sp>
        <p:nvSpPr>
          <p:cNvPr id="20" name="Rectangle 19">
            <a:extLst>
              <a:ext uri="{FF2B5EF4-FFF2-40B4-BE49-F238E27FC236}">
                <a16:creationId xmlns:a16="http://schemas.microsoft.com/office/drawing/2014/main" id="{8E044455-B5D4-3640-832C-776769BD64D5}"/>
              </a:ext>
            </a:extLst>
          </p:cNvPr>
          <p:cNvSpPr/>
          <p:nvPr/>
        </p:nvSpPr>
        <p:spPr>
          <a:xfrm>
            <a:off x="1701475" y="5150731"/>
            <a:ext cx="2986269" cy="53243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K" dirty="0"/>
              <a:t>Infrastrucutre</a:t>
            </a:r>
          </a:p>
        </p:txBody>
      </p:sp>
      <p:sp>
        <p:nvSpPr>
          <p:cNvPr id="21" name="Rectangle 20">
            <a:extLst>
              <a:ext uri="{FF2B5EF4-FFF2-40B4-BE49-F238E27FC236}">
                <a16:creationId xmlns:a16="http://schemas.microsoft.com/office/drawing/2014/main" id="{DAEB9DB4-F0C1-034E-8D35-8A92565998A5}"/>
              </a:ext>
            </a:extLst>
          </p:cNvPr>
          <p:cNvSpPr/>
          <p:nvPr/>
        </p:nvSpPr>
        <p:spPr>
          <a:xfrm>
            <a:off x="7041271" y="5150731"/>
            <a:ext cx="2986269" cy="53243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K" dirty="0"/>
              <a:t>Infrastrucutre</a:t>
            </a:r>
          </a:p>
        </p:txBody>
      </p:sp>
      <p:sp>
        <p:nvSpPr>
          <p:cNvPr id="22" name="Rectangle 21">
            <a:extLst>
              <a:ext uri="{FF2B5EF4-FFF2-40B4-BE49-F238E27FC236}">
                <a16:creationId xmlns:a16="http://schemas.microsoft.com/office/drawing/2014/main" id="{D6A9852F-534F-0D40-BC4F-B83CB0DED3D6}"/>
              </a:ext>
            </a:extLst>
          </p:cNvPr>
          <p:cNvSpPr/>
          <p:nvPr/>
        </p:nvSpPr>
        <p:spPr>
          <a:xfrm>
            <a:off x="1701474" y="2824471"/>
            <a:ext cx="925977" cy="8504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K" sz="1400" dirty="0"/>
              <a:t>Guest OS</a:t>
            </a:r>
          </a:p>
        </p:txBody>
      </p:sp>
      <p:sp>
        <p:nvSpPr>
          <p:cNvPr id="24" name="Rectangle 23">
            <a:extLst>
              <a:ext uri="{FF2B5EF4-FFF2-40B4-BE49-F238E27FC236}">
                <a16:creationId xmlns:a16="http://schemas.microsoft.com/office/drawing/2014/main" id="{3AEBF2D0-958A-8346-AFE2-C639D250EDE8}"/>
              </a:ext>
            </a:extLst>
          </p:cNvPr>
          <p:cNvSpPr/>
          <p:nvPr/>
        </p:nvSpPr>
        <p:spPr>
          <a:xfrm>
            <a:off x="3761766" y="2823718"/>
            <a:ext cx="925977" cy="8504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K" sz="1400" dirty="0"/>
              <a:t>Guest OS</a:t>
            </a:r>
          </a:p>
        </p:txBody>
      </p:sp>
      <p:sp>
        <p:nvSpPr>
          <p:cNvPr id="26" name="Rectangle 25">
            <a:extLst>
              <a:ext uri="{FF2B5EF4-FFF2-40B4-BE49-F238E27FC236}">
                <a16:creationId xmlns:a16="http://schemas.microsoft.com/office/drawing/2014/main" id="{904A1B15-79DB-6048-9DBD-34C67491F243}"/>
              </a:ext>
            </a:extLst>
          </p:cNvPr>
          <p:cNvSpPr/>
          <p:nvPr/>
        </p:nvSpPr>
        <p:spPr>
          <a:xfrm>
            <a:off x="2731619" y="2823718"/>
            <a:ext cx="925977" cy="8504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K" sz="1400" dirty="0"/>
              <a:t>Guest OS</a:t>
            </a:r>
          </a:p>
        </p:txBody>
      </p:sp>
      <p:sp>
        <p:nvSpPr>
          <p:cNvPr id="27" name="Rectangle 26">
            <a:extLst>
              <a:ext uri="{FF2B5EF4-FFF2-40B4-BE49-F238E27FC236}">
                <a16:creationId xmlns:a16="http://schemas.microsoft.com/office/drawing/2014/main" id="{70E91234-203A-BE4A-8D11-32093C7D49CF}"/>
              </a:ext>
            </a:extLst>
          </p:cNvPr>
          <p:cNvSpPr/>
          <p:nvPr/>
        </p:nvSpPr>
        <p:spPr>
          <a:xfrm>
            <a:off x="7041270" y="3811925"/>
            <a:ext cx="2986269" cy="53243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K" dirty="0"/>
              <a:t>Container Engine</a:t>
            </a:r>
          </a:p>
        </p:txBody>
      </p:sp>
      <p:cxnSp>
        <p:nvCxnSpPr>
          <p:cNvPr id="34" name="Straight Connector 33">
            <a:extLst>
              <a:ext uri="{FF2B5EF4-FFF2-40B4-BE49-F238E27FC236}">
                <a16:creationId xmlns:a16="http://schemas.microsoft.com/office/drawing/2014/main" id="{2EE752D9-A032-C747-83C3-CEAD2E62E01C}"/>
              </a:ext>
            </a:extLst>
          </p:cNvPr>
          <p:cNvCxnSpPr>
            <a:stCxn id="9" idx="1"/>
            <a:endCxn id="9" idx="3"/>
          </p:cNvCxnSpPr>
          <p:nvPr/>
        </p:nvCxnSpPr>
        <p:spPr>
          <a:xfrm>
            <a:off x="1701475" y="2376672"/>
            <a:ext cx="9259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AA4F2FF-86E5-1E4B-BDF8-250618A14FB3}"/>
              </a:ext>
            </a:extLst>
          </p:cNvPr>
          <p:cNvSpPr/>
          <p:nvPr/>
        </p:nvSpPr>
        <p:spPr>
          <a:xfrm>
            <a:off x="3761766" y="1953514"/>
            <a:ext cx="925977" cy="8504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dirty="0"/>
          </a:p>
          <a:p>
            <a:pPr algn="ctr"/>
            <a:r>
              <a:rPr lang="en-LK" sz="1400" dirty="0"/>
              <a:t>APP 3</a:t>
            </a:r>
          </a:p>
          <a:p>
            <a:pPr algn="ctr"/>
            <a:endParaRPr lang="en-LK" sz="1400" dirty="0"/>
          </a:p>
          <a:p>
            <a:pPr algn="ctr"/>
            <a:r>
              <a:rPr lang="en-LK" sz="1400" dirty="0"/>
              <a:t>Bins/ Libs</a:t>
            </a:r>
          </a:p>
          <a:p>
            <a:pPr algn="ctr"/>
            <a:endParaRPr lang="en-LK" dirty="0"/>
          </a:p>
        </p:txBody>
      </p:sp>
      <p:cxnSp>
        <p:nvCxnSpPr>
          <p:cNvPr id="39" name="Straight Connector 38">
            <a:extLst>
              <a:ext uri="{FF2B5EF4-FFF2-40B4-BE49-F238E27FC236}">
                <a16:creationId xmlns:a16="http://schemas.microsoft.com/office/drawing/2014/main" id="{BE8AC006-348B-A248-8F09-44FCD11D748A}"/>
              </a:ext>
            </a:extLst>
          </p:cNvPr>
          <p:cNvCxnSpPr>
            <a:stCxn id="38" idx="1"/>
            <a:endCxn id="38" idx="3"/>
          </p:cNvCxnSpPr>
          <p:nvPr/>
        </p:nvCxnSpPr>
        <p:spPr>
          <a:xfrm>
            <a:off x="3761766" y="2378758"/>
            <a:ext cx="9259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558819-FB1D-BD48-B7EB-DFD20AF346B0}"/>
              </a:ext>
            </a:extLst>
          </p:cNvPr>
          <p:cNvSpPr/>
          <p:nvPr/>
        </p:nvSpPr>
        <p:spPr>
          <a:xfrm>
            <a:off x="2731619" y="1951428"/>
            <a:ext cx="925977" cy="8504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dirty="0"/>
          </a:p>
          <a:p>
            <a:pPr algn="ctr"/>
            <a:r>
              <a:rPr lang="en-LK" sz="1400" dirty="0"/>
              <a:t>APP 2</a:t>
            </a:r>
          </a:p>
          <a:p>
            <a:pPr algn="ctr"/>
            <a:endParaRPr lang="en-LK" sz="1400" dirty="0"/>
          </a:p>
          <a:p>
            <a:pPr algn="ctr"/>
            <a:r>
              <a:rPr lang="en-LK" sz="1400" dirty="0"/>
              <a:t>Bins/ Libs</a:t>
            </a:r>
          </a:p>
          <a:p>
            <a:pPr algn="ctr"/>
            <a:endParaRPr lang="en-LK" dirty="0"/>
          </a:p>
        </p:txBody>
      </p:sp>
      <p:cxnSp>
        <p:nvCxnSpPr>
          <p:cNvPr id="41" name="Straight Connector 40">
            <a:extLst>
              <a:ext uri="{FF2B5EF4-FFF2-40B4-BE49-F238E27FC236}">
                <a16:creationId xmlns:a16="http://schemas.microsoft.com/office/drawing/2014/main" id="{B6D4D610-E18A-FB47-B8DF-E5906DB75F06}"/>
              </a:ext>
            </a:extLst>
          </p:cNvPr>
          <p:cNvCxnSpPr>
            <a:stCxn id="40" idx="1"/>
            <a:endCxn id="40" idx="3"/>
          </p:cNvCxnSpPr>
          <p:nvPr/>
        </p:nvCxnSpPr>
        <p:spPr>
          <a:xfrm>
            <a:off x="2731619" y="2376672"/>
            <a:ext cx="9259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E7AEACB-8AB8-004B-8C9A-0F85508C6613}"/>
              </a:ext>
            </a:extLst>
          </p:cNvPr>
          <p:cNvSpPr/>
          <p:nvPr/>
        </p:nvSpPr>
        <p:spPr>
          <a:xfrm>
            <a:off x="7041270" y="2823718"/>
            <a:ext cx="925977" cy="8504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dirty="0"/>
          </a:p>
          <a:p>
            <a:pPr algn="ctr"/>
            <a:r>
              <a:rPr lang="en-LK" sz="1400" dirty="0"/>
              <a:t>APP 1</a:t>
            </a:r>
          </a:p>
          <a:p>
            <a:pPr algn="ctr"/>
            <a:endParaRPr lang="en-LK" sz="1400" dirty="0"/>
          </a:p>
          <a:p>
            <a:pPr algn="ctr"/>
            <a:r>
              <a:rPr lang="en-LK" sz="1400" dirty="0"/>
              <a:t>Bins/ Libs</a:t>
            </a:r>
          </a:p>
          <a:p>
            <a:pPr algn="ctr"/>
            <a:endParaRPr lang="en-LK" dirty="0"/>
          </a:p>
        </p:txBody>
      </p:sp>
      <p:cxnSp>
        <p:nvCxnSpPr>
          <p:cNvPr id="44" name="Straight Connector 43">
            <a:extLst>
              <a:ext uri="{FF2B5EF4-FFF2-40B4-BE49-F238E27FC236}">
                <a16:creationId xmlns:a16="http://schemas.microsoft.com/office/drawing/2014/main" id="{95B5D520-58D5-C445-B44F-BEA5097AE20D}"/>
              </a:ext>
            </a:extLst>
          </p:cNvPr>
          <p:cNvCxnSpPr>
            <a:stCxn id="43" idx="1"/>
            <a:endCxn id="43" idx="3"/>
          </p:cNvCxnSpPr>
          <p:nvPr/>
        </p:nvCxnSpPr>
        <p:spPr>
          <a:xfrm>
            <a:off x="7041270" y="3248962"/>
            <a:ext cx="9259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925FDEF-E4CC-944D-8499-FD4BA99C2CE2}"/>
              </a:ext>
            </a:extLst>
          </p:cNvPr>
          <p:cNvSpPr/>
          <p:nvPr/>
        </p:nvSpPr>
        <p:spPr>
          <a:xfrm>
            <a:off x="9101562" y="2823718"/>
            <a:ext cx="925977" cy="8504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dirty="0"/>
          </a:p>
          <a:p>
            <a:pPr algn="ctr"/>
            <a:r>
              <a:rPr lang="en-LK" sz="1400" dirty="0"/>
              <a:t>APP 3</a:t>
            </a:r>
          </a:p>
          <a:p>
            <a:pPr algn="ctr"/>
            <a:endParaRPr lang="en-LK" sz="1400" dirty="0"/>
          </a:p>
          <a:p>
            <a:pPr algn="ctr"/>
            <a:r>
              <a:rPr lang="en-LK" sz="1400" dirty="0"/>
              <a:t>Bins/ Libs</a:t>
            </a:r>
          </a:p>
          <a:p>
            <a:pPr algn="ctr"/>
            <a:endParaRPr lang="en-LK" dirty="0"/>
          </a:p>
        </p:txBody>
      </p:sp>
      <p:cxnSp>
        <p:nvCxnSpPr>
          <p:cNvPr id="46" name="Straight Connector 45">
            <a:extLst>
              <a:ext uri="{FF2B5EF4-FFF2-40B4-BE49-F238E27FC236}">
                <a16:creationId xmlns:a16="http://schemas.microsoft.com/office/drawing/2014/main" id="{A93FC509-1AE7-C44B-9130-8165BE57AF40}"/>
              </a:ext>
            </a:extLst>
          </p:cNvPr>
          <p:cNvCxnSpPr>
            <a:stCxn id="45" idx="1"/>
            <a:endCxn id="45" idx="3"/>
          </p:cNvCxnSpPr>
          <p:nvPr/>
        </p:nvCxnSpPr>
        <p:spPr>
          <a:xfrm>
            <a:off x="9101562" y="3248962"/>
            <a:ext cx="9259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7785AAF-57E0-5144-A091-11779BDE0476}"/>
              </a:ext>
            </a:extLst>
          </p:cNvPr>
          <p:cNvSpPr/>
          <p:nvPr/>
        </p:nvSpPr>
        <p:spPr>
          <a:xfrm>
            <a:off x="8071420" y="2823718"/>
            <a:ext cx="925977" cy="8504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K" dirty="0"/>
          </a:p>
          <a:p>
            <a:pPr algn="ctr"/>
            <a:r>
              <a:rPr lang="en-LK" sz="1400" dirty="0"/>
              <a:t>APP 2</a:t>
            </a:r>
          </a:p>
          <a:p>
            <a:pPr algn="ctr"/>
            <a:endParaRPr lang="en-LK" sz="1400" dirty="0"/>
          </a:p>
          <a:p>
            <a:pPr algn="ctr"/>
            <a:r>
              <a:rPr lang="en-LK" sz="1400" dirty="0"/>
              <a:t>Bins/ Libs</a:t>
            </a:r>
          </a:p>
          <a:p>
            <a:pPr algn="ctr"/>
            <a:endParaRPr lang="en-LK" dirty="0"/>
          </a:p>
        </p:txBody>
      </p:sp>
      <p:cxnSp>
        <p:nvCxnSpPr>
          <p:cNvPr id="48" name="Straight Connector 47">
            <a:extLst>
              <a:ext uri="{FF2B5EF4-FFF2-40B4-BE49-F238E27FC236}">
                <a16:creationId xmlns:a16="http://schemas.microsoft.com/office/drawing/2014/main" id="{65B7D9A1-518C-794E-A5F8-4D2576506514}"/>
              </a:ext>
            </a:extLst>
          </p:cNvPr>
          <p:cNvCxnSpPr>
            <a:stCxn id="47" idx="1"/>
            <a:endCxn id="47" idx="3"/>
          </p:cNvCxnSpPr>
          <p:nvPr/>
        </p:nvCxnSpPr>
        <p:spPr>
          <a:xfrm>
            <a:off x="8071420" y="3248962"/>
            <a:ext cx="9259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87EF84B-1F5D-E345-993D-63D4EC8A6F64}"/>
              </a:ext>
            </a:extLst>
          </p:cNvPr>
          <p:cNvSpPr txBox="1"/>
          <p:nvPr/>
        </p:nvSpPr>
        <p:spPr>
          <a:xfrm>
            <a:off x="2148960" y="5850558"/>
            <a:ext cx="1983783" cy="369332"/>
          </a:xfrm>
          <a:prstGeom prst="rect">
            <a:avLst/>
          </a:prstGeom>
          <a:noFill/>
        </p:spPr>
        <p:txBody>
          <a:bodyPr wrap="square" rtlCol="0">
            <a:spAutoFit/>
          </a:bodyPr>
          <a:lstStyle/>
          <a:p>
            <a:pPr algn="ctr"/>
            <a:r>
              <a:rPr lang="en-LK" dirty="0"/>
              <a:t>-Virtual Machines-</a:t>
            </a:r>
          </a:p>
        </p:txBody>
      </p:sp>
      <p:sp>
        <p:nvSpPr>
          <p:cNvPr id="25" name="TextBox 24">
            <a:extLst>
              <a:ext uri="{FF2B5EF4-FFF2-40B4-BE49-F238E27FC236}">
                <a16:creationId xmlns:a16="http://schemas.microsoft.com/office/drawing/2014/main" id="{10724940-8787-124A-B52D-8691E51E2644}"/>
              </a:ext>
            </a:extLst>
          </p:cNvPr>
          <p:cNvSpPr txBox="1"/>
          <p:nvPr/>
        </p:nvSpPr>
        <p:spPr>
          <a:xfrm>
            <a:off x="7504255" y="5870150"/>
            <a:ext cx="1983783" cy="369332"/>
          </a:xfrm>
          <a:prstGeom prst="rect">
            <a:avLst/>
          </a:prstGeom>
          <a:noFill/>
        </p:spPr>
        <p:txBody>
          <a:bodyPr wrap="square" rtlCol="0">
            <a:spAutoFit/>
          </a:bodyPr>
          <a:lstStyle/>
          <a:p>
            <a:pPr algn="ctr"/>
            <a:r>
              <a:rPr lang="en-LK" dirty="0"/>
              <a:t>-Containers-</a:t>
            </a:r>
          </a:p>
        </p:txBody>
      </p:sp>
    </p:spTree>
    <p:extLst>
      <p:ext uri="{BB962C8B-B14F-4D97-AF65-F5344CB8AC3E}">
        <p14:creationId xmlns:p14="http://schemas.microsoft.com/office/powerpoint/2010/main" val="4244649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DF39-672E-C273-672F-291B74381F5A}"/>
              </a:ext>
            </a:extLst>
          </p:cNvPr>
          <p:cNvSpPr>
            <a:spLocks noGrp="1"/>
          </p:cNvSpPr>
          <p:nvPr>
            <p:ph type="title"/>
          </p:nvPr>
        </p:nvSpPr>
        <p:spPr/>
        <p:txBody>
          <a:bodyPr/>
          <a:lstStyle/>
          <a:p>
            <a:r>
              <a:rPr lang="en-US" dirty="0"/>
              <a:t>It’s capable of…</a:t>
            </a:r>
            <a:endParaRPr lang="en-LK" dirty="0"/>
          </a:p>
        </p:txBody>
      </p:sp>
      <p:sp>
        <p:nvSpPr>
          <p:cNvPr id="3" name="Content Placeholder 2">
            <a:extLst>
              <a:ext uri="{FF2B5EF4-FFF2-40B4-BE49-F238E27FC236}">
                <a16:creationId xmlns:a16="http://schemas.microsoft.com/office/drawing/2014/main" id="{BD2D73DB-350F-01BB-8A4C-D5C19BEAC335}"/>
              </a:ext>
            </a:extLst>
          </p:cNvPr>
          <p:cNvSpPr>
            <a:spLocks noGrp="1"/>
          </p:cNvSpPr>
          <p:nvPr>
            <p:ph idx="1"/>
          </p:nvPr>
        </p:nvSpPr>
        <p:spPr/>
        <p:txBody>
          <a:bodyPr>
            <a:normAutofit/>
          </a:bodyPr>
          <a:lstStyle/>
          <a:p>
            <a:r>
              <a:rPr lang="en-LK" dirty="0"/>
              <a:t>Horizontal scaling</a:t>
            </a:r>
          </a:p>
          <a:p>
            <a:r>
              <a:rPr lang="en-LK" dirty="0"/>
              <a:t>Load distribution</a:t>
            </a:r>
          </a:p>
          <a:p>
            <a:r>
              <a:rPr lang="en-LK" dirty="0"/>
              <a:t>Service discovery</a:t>
            </a:r>
          </a:p>
          <a:p>
            <a:r>
              <a:rPr lang="en-LK" dirty="0"/>
              <a:t>Health monitoring</a:t>
            </a:r>
          </a:p>
          <a:p>
            <a:r>
              <a:rPr lang="en-LK" dirty="0"/>
              <a:t>Deploying new versions, rollbacks</a:t>
            </a:r>
          </a:p>
          <a:p>
            <a:r>
              <a:rPr lang="en-LK" dirty="0"/>
              <a:t>Handling hardware faliures</a:t>
            </a:r>
          </a:p>
          <a:p>
            <a:endParaRPr lang="en-LK" dirty="0"/>
          </a:p>
        </p:txBody>
      </p:sp>
    </p:spTree>
    <p:extLst>
      <p:ext uri="{BB962C8B-B14F-4D97-AF65-F5344CB8AC3E}">
        <p14:creationId xmlns:p14="http://schemas.microsoft.com/office/powerpoint/2010/main" val="16223276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6308-B55F-8D62-886D-F8396E23FB91}"/>
              </a:ext>
            </a:extLst>
          </p:cNvPr>
          <p:cNvSpPr>
            <a:spLocks noGrp="1"/>
          </p:cNvSpPr>
          <p:nvPr>
            <p:ph type="title"/>
          </p:nvPr>
        </p:nvSpPr>
        <p:spPr/>
        <p:txBody>
          <a:bodyPr/>
          <a:lstStyle/>
          <a:p>
            <a:r>
              <a:rPr lang="en-LK" dirty="0"/>
              <a:t>High level Architecture</a:t>
            </a:r>
          </a:p>
        </p:txBody>
      </p:sp>
      <p:sp>
        <p:nvSpPr>
          <p:cNvPr id="3" name="Content Placeholder 2">
            <a:extLst>
              <a:ext uri="{FF2B5EF4-FFF2-40B4-BE49-F238E27FC236}">
                <a16:creationId xmlns:a16="http://schemas.microsoft.com/office/drawing/2014/main" id="{23AE9008-9095-1B84-FFEF-29FF42EF8C68}"/>
              </a:ext>
            </a:extLst>
          </p:cNvPr>
          <p:cNvSpPr>
            <a:spLocks noGrp="1"/>
          </p:cNvSpPr>
          <p:nvPr>
            <p:ph idx="1"/>
          </p:nvPr>
        </p:nvSpPr>
        <p:spPr/>
        <p:txBody>
          <a:bodyPr>
            <a:normAutofit fontScale="92500" lnSpcReduction="10000"/>
          </a:bodyPr>
          <a:lstStyle/>
          <a:p>
            <a:r>
              <a:rPr lang="en-GB" dirty="0"/>
              <a:t>Master [Control Plane]  </a:t>
            </a:r>
          </a:p>
          <a:p>
            <a:pPr lvl="1"/>
            <a:r>
              <a:rPr lang="en-GB" dirty="0"/>
              <a:t>coordinates all activities in the cluster </a:t>
            </a:r>
          </a:p>
          <a:p>
            <a:r>
              <a:rPr lang="en-GB" dirty="0"/>
              <a:t>Nodes: </a:t>
            </a:r>
          </a:p>
          <a:p>
            <a:pPr lvl="1"/>
            <a:r>
              <a:rPr lang="en-GB" dirty="0"/>
              <a:t>virtual or physical machines </a:t>
            </a:r>
          </a:p>
          <a:p>
            <a:pPr lvl="1"/>
            <a:r>
              <a:rPr lang="en-GB" dirty="0"/>
              <a:t>actual workers </a:t>
            </a:r>
          </a:p>
          <a:p>
            <a:pPr lvl="1"/>
            <a:r>
              <a:rPr lang="en-GB" dirty="0"/>
              <a:t>runs processes: </a:t>
            </a:r>
          </a:p>
          <a:p>
            <a:pPr lvl="2"/>
            <a:r>
              <a:rPr lang="en-GB" dirty="0" err="1"/>
              <a:t>kubelet</a:t>
            </a:r>
            <a:r>
              <a:rPr lang="en-GB" dirty="0"/>
              <a:t>  </a:t>
            </a:r>
          </a:p>
          <a:p>
            <a:pPr lvl="2"/>
            <a:r>
              <a:rPr lang="en-GB" dirty="0" err="1"/>
              <a:t>kube</a:t>
            </a:r>
            <a:r>
              <a:rPr lang="en-GB" dirty="0"/>
              <a:t>-proxy</a:t>
            </a:r>
          </a:p>
          <a:p>
            <a:pPr lvl="2"/>
            <a:r>
              <a:rPr lang="en-GB" dirty="0"/>
              <a:t>container runtime</a:t>
            </a:r>
            <a:endParaRPr lang="en-LK" dirty="0"/>
          </a:p>
        </p:txBody>
      </p:sp>
      <p:pic>
        <p:nvPicPr>
          <p:cNvPr id="5" name="Graphic 4">
            <a:extLst>
              <a:ext uri="{FF2B5EF4-FFF2-40B4-BE49-F238E27FC236}">
                <a16:creationId xmlns:a16="http://schemas.microsoft.com/office/drawing/2014/main" id="{4C8C7EEB-10FE-9D39-D182-DBC20C988A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2999" y="1151919"/>
            <a:ext cx="5750777" cy="4639282"/>
          </a:xfrm>
          <a:prstGeom prst="rect">
            <a:avLst/>
          </a:prstGeom>
        </p:spPr>
      </p:pic>
    </p:spTree>
    <p:extLst>
      <p:ext uri="{BB962C8B-B14F-4D97-AF65-F5344CB8AC3E}">
        <p14:creationId xmlns:p14="http://schemas.microsoft.com/office/powerpoint/2010/main" val="2208266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6308-B55F-8D62-886D-F8396E23FB91}"/>
              </a:ext>
            </a:extLst>
          </p:cNvPr>
          <p:cNvSpPr>
            <a:spLocks noGrp="1"/>
          </p:cNvSpPr>
          <p:nvPr>
            <p:ph type="title"/>
          </p:nvPr>
        </p:nvSpPr>
        <p:spPr>
          <a:xfrm>
            <a:off x="1141413" y="340563"/>
            <a:ext cx="9905998" cy="1478570"/>
          </a:xfrm>
        </p:spPr>
        <p:txBody>
          <a:bodyPr/>
          <a:lstStyle/>
          <a:p>
            <a:r>
              <a:rPr lang="en-GB" dirty="0"/>
              <a:t>Basic building blocks</a:t>
            </a:r>
            <a:endParaRPr lang="en-LK" dirty="0"/>
          </a:p>
        </p:txBody>
      </p:sp>
      <p:sp>
        <p:nvSpPr>
          <p:cNvPr id="3" name="Content Placeholder 2">
            <a:extLst>
              <a:ext uri="{FF2B5EF4-FFF2-40B4-BE49-F238E27FC236}">
                <a16:creationId xmlns:a16="http://schemas.microsoft.com/office/drawing/2014/main" id="{23AE9008-9095-1B84-FFEF-29FF42EF8C68}"/>
              </a:ext>
            </a:extLst>
          </p:cNvPr>
          <p:cNvSpPr>
            <a:spLocks noGrp="1"/>
          </p:cNvSpPr>
          <p:nvPr>
            <p:ph idx="1"/>
          </p:nvPr>
        </p:nvSpPr>
        <p:spPr>
          <a:xfrm>
            <a:off x="1141413" y="1616869"/>
            <a:ext cx="10517188" cy="4890901"/>
          </a:xfrm>
        </p:spPr>
        <p:txBody>
          <a:bodyPr>
            <a:normAutofit/>
          </a:bodyPr>
          <a:lstStyle/>
          <a:p>
            <a:r>
              <a:rPr lang="en-GB" sz="1600" dirty="0"/>
              <a:t>Containers  </a:t>
            </a:r>
          </a:p>
          <a:p>
            <a:pPr lvl="1"/>
            <a:r>
              <a:rPr lang="en-GB" sz="1400" dirty="0"/>
              <a:t>Define single running process*  </a:t>
            </a:r>
          </a:p>
          <a:p>
            <a:pPr lvl="1"/>
            <a:r>
              <a:rPr lang="en-GB" sz="1400" dirty="0" err="1"/>
              <a:t>Eg</a:t>
            </a:r>
            <a:r>
              <a:rPr lang="en-GB" sz="1400" dirty="0"/>
              <a:t> docker container </a:t>
            </a:r>
          </a:p>
          <a:p>
            <a:r>
              <a:rPr lang="en-GB" sz="1600" dirty="0"/>
              <a:t>Pods </a:t>
            </a:r>
          </a:p>
          <a:p>
            <a:pPr lvl="1"/>
            <a:r>
              <a:rPr lang="en-GB" sz="1400" dirty="0"/>
              <a:t>the way of running containers in </a:t>
            </a:r>
            <a:r>
              <a:rPr lang="en-GB" sz="1400" dirty="0" err="1"/>
              <a:t>kubernetes</a:t>
            </a:r>
            <a:r>
              <a:rPr lang="en-GB" sz="1400" dirty="0"/>
              <a:t> </a:t>
            </a:r>
          </a:p>
          <a:p>
            <a:pPr lvl="1"/>
            <a:r>
              <a:rPr lang="en-GB" sz="1400" dirty="0"/>
              <a:t>basic deployable and scaling unit </a:t>
            </a:r>
          </a:p>
          <a:p>
            <a:pPr lvl="1"/>
            <a:r>
              <a:rPr lang="en-GB" sz="1400" dirty="0"/>
              <a:t>defines one or more containers </a:t>
            </a:r>
          </a:p>
          <a:p>
            <a:pPr lvl="1"/>
            <a:r>
              <a:rPr lang="en-GB" sz="1400" dirty="0"/>
              <a:t>containers are co-located on a node </a:t>
            </a:r>
          </a:p>
          <a:p>
            <a:pPr lvl="1"/>
            <a:r>
              <a:rPr lang="en-GB" sz="1400" dirty="0"/>
              <a:t>flat network structure </a:t>
            </a:r>
          </a:p>
          <a:p>
            <a:r>
              <a:rPr lang="en-GB" sz="1600" dirty="0"/>
              <a:t>Nodes: </a:t>
            </a:r>
          </a:p>
          <a:p>
            <a:pPr lvl="1"/>
            <a:r>
              <a:rPr lang="en-GB" sz="1400" dirty="0"/>
              <a:t>physical worker machines </a:t>
            </a:r>
          </a:p>
          <a:p>
            <a:pPr lvl="1"/>
            <a:r>
              <a:rPr lang="en-GB" sz="1400" dirty="0"/>
              <a:t>can run multiple pods </a:t>
            </a:r>
          </a:p>
          <a:p>
            <a:pPr lvl="1"/>
            <a:r>
              <a:rPr lang="en-GB" sz="1400" dirty="0"/>
              <a:t>pods running within single node don’t know about each other</a:t>
            </a:r>
            <a:endParaRPr lang="en-LK" sz="1400" dirty="0"/>
          </a:p>
        </p:txBody>
      </p:sp>
      <p:pic>
        <p:nvPicPr>
          <p:cNvPr id="4" name="Graphic 3">
            <a:extLst>
              <a:ext uri="{FF2B5EF4-FFF2-40B4-BE49-F238E27FC236}">
                <a16:creationId xmlns:a16="http://schemas.microsoft.com/office/drawing/2014/main" id="{41334B63-71BB-0547-AC2E-2F7C9B3CC7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0711" y="618518"/>
            <a:ext cx="6322358" cy="5419164"/>
          </a:xfrm>
          <a:prstGeom prst="rect">
            <a:avLst/>
          </a:prstGeom>
        </p:spPr>
      </p:pic>
    </p:spTree>
    <p:extLst>
      <p:ext uri="{BB962C8B-B14F-4D97-AF65-F5344CB8AC3E}">
        <p14:creationId xmlns:p14="http://schemas.microsoft.com/office/powerpoint/2010/main" val="193205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F02D4BE-F895-07E1-6059-1C5EFC237D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0443" y="304408"/>
            <a:ext cx="9940738" cy="6249183"/>
          </a:xfrm>
          <a:prstGeom prst="rect">
            <a:avLst/>
          </a:prstGeom>
        </p:spPr>
      </p:pic>
    </p:spTree>
    <p:extLst>
      <p:ext uri="{BB962C8B-B14F-4D97-AF65-F5344CB8AC3E}">
        <p14:creationId xmlns:p14="http://schemas.microsoft.com/office/powerpoint/2010/main" val="1237599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AE9008-9095-1B84-FFEF-29FF42EF8C68}"/>
              </a:ext>
            </a:extLst>
          </p:cNvPr>
          <p:cNvSpPr>
            <a:spLocks noGrp="1"/>
          </p:cNvSpPr>
          <p:nvPr>
            <p:ph idx="1"/>
          </p:nvPr>
        </p:nvSpPr>
        <p:spPr>
          <a:xfrm>
            <a:off x="1141413" y="1858916"/>
            <a:ext cx="4492905" cy="4890901"/>
          </a:xfrm>
        </p:spPr>
        <p:txBody>
          <a:bodyPr>
            <a:normAutofit/>
          </a:bodyPr>
          <a:lstStyle/>
          <a:p>
            <a:r>
              <a:rPr lang="en-GB" dirty="0" err="1"/>
              <a:t>Minikube</a:t>
            </a:r>
            <a:r>
              <a:rPr lang="en-GB" dirty="0"/>
              <a:t>: </a:t>
            </a:r>
          </a:p>
          <a:p>
            <a:pPr lvl="1"/>
            <a:r>
              <a:rPr lang="en-GB" dirty="0"/>
              <a:t>single node cluster </a:t>
            </a:r>
          </a:p>
          <a:p>
            <a:pPr lvl="1"/>
            <a:r>
              <a:rPr lang="en-GB" dirty="0"/>
              <a:t>running in a VM </a:t>
            </a:r>
          </a:p>
          <a:p>
            <a:pPr lvl="1"/>
            <a:r>
              <a:rPr lang="en-GB" dirty="0"/>
              <a:t>supports </a:t>
            </a:r>
            <a:r>
              <a:rPr lang="en-GB" dirty="0" err="1"/>
              <a:t>linux</a:t>
            </a:r>
            <a:r>
              <a:rPr lang="en-GB" dirty="0"/>
              <a:t>, windows and macOS</a:t>
            </a:r>
          </a:p>
          <a:p>
            <a:pPr lvl="1"/>
            <a:r>
              <a:rPr lang="en-GB" dirty="0"/>
              <a:t>mature project</a:t>
            </a:r>
            <a:endParaRPr lang="en-LK" dirty="0"/>
          </a:p>
        </p:txBody>
      </p:sp>
      <p:sp>
        <p:nvSpPr>
          <p:cNvPr id="6" name="Title 5">
            <a:extLst>
              <a:ext uri="{FF2B5EF4-FFF2-40B4-BE49-F238E27FC236}">
                <a16:creationId xmlns:a16="http://schemas.microsoft.com/office/drawing/2014/main" id="{A87E3040-67B4-42A1-4898-F7F588756B77}"/>
              </a:ext>
            </a:extLst>
          </p:cNvPr>
          <p:cNvSpPr>
            <a:spLocks noGrp="1"/>
          </p:cNvSpPr>
          <p:nvPr>
            <p:ph type="title"/>
          </p:nvPr>
        </p:nvSpPr>
        <p:spPr/>
        <p:txBody>
          <a:bodyPr/>
          <a:lstStyle/>
          <a:p>
            <a:r>
              <a:rPr lang="en-GB" dirty="0"/>
              <a:t>Running things locally</a:t>
            </a:r>
            <a:endParaRPr lang="en-LK" dirty="0"/>
          </a:p>
        </p:txBody>
      </p:sp>
      <p:sp>
        <p:nvSpPr>
          <p:cNvPr id="7" name="Content Placeholder 2">
            <a:extLst>
              <a:ext uri="{FF2B5EF4-FFF2-40B4-BE49-F238E27FC236}">
                <a16:creationId xmlns:a16="http://schemas.microsoft.com/office/drawing/2014/main" id="{9602852A-D922-9CE1-4C5C-BC5351DD625E}"/>
              </a:ext>
            </a:extLst>
          </p:cNvPr>
          <p:cNvSpPr txBox="1">
            <a:spLocks/>
          </p:cNvSpPr>
          <p:nvPr/>
        </p:nvSpPr>
        <p:spPr>
          <a:xfrm>
            <a:off x="6094412" y="1819859"/>
            <a:ext cx="4492905" cy="48909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dirty="0"/>
              <a:t>Docker Desktop with built-in </a:t>
            </a:r>
            <a:r>
              <a:rPr lang="en-GB" dirty="0" err="1"/>
              <a:t>kubernetes</a:t>
            </a:r>
            <a:r>
              <a:rPr lang="en-GB" dirty="0"/>
              <a:t>:</a:t>
            </a:r>
          </a:p>
          <a:p>
            <a:pPr lvl="1"/>
            <a:r>
              <a:rPr lang="en-GB" dirty="0"/>
              <a:t>single node cluster </a:t>
            </a:r>
          </a:p>
          <a:p>
            <a:pPr lvl="1"/>
            <a:r>
              <a:rPr lang="en-GB" dirty="0"/>
              <a:t>running in a VM </a:t>
            </a:r>
          </a:p>
          <a:p>
            <a:pPr lvl="1"/>
            <a:r>
              <a:rPr lang="en-GB" dirty="0"/>
              <a:t>windows and macOS </a:t>
            </a:r>
          </a:p>
          <a:p>
            <a:pPr lvl="1"/>
            <a:r>
              <a:rPr lang="en-GB" dirty="0"/>
              <a:t>drag &amp; drop installation </a:t>
            </a:r>
          </a:p>
          <a:p>
            <a:pPr lvl="1"/>
            <a:r>
              <a:rPr lang="en-GB" dirty="0"/>
              <a:t>bound to specific </a:t>
            </a:r>
            <a:r>
              <a:rPr lang="en-GB" dirty="0" err="1"/>
              <a:t>kubernetes</a:t>
            </a:r>
            <a:r>
              <a:rPr lang="en-GB" dirty="0"/>
              <a:t> version</a:t>
            </a:r>
            <a:endParaRPr lang="en-LK" dirty="0"/>
          </a:p>
        </p:txBody>
      </p:sp>
      <p:sp>
        <p:nvSpPr>
          <p:cNvPr id="8" name="Content Placeholder 2">
            <a:extLst>
              <a:ext uri="{FF2B5EF4-FFF2-40B4-BE49-F238E27FC236}">
                <a16:creationId xmlns:a16="http://schemas.microsoft.com/office/drawing/2014/main" id="{1533FBD8-BAF8-1D30-4C43-973B7B8A1568}"/>
              </a:ext>
            </a:extLst>
          </p:cNvPr>
          <p:cNvSpPr txBox="1">
            <a:spLocks/>
          </p:cNvSpPr>
          <p:nvPr/>
        </p:nvSpPr>
        <p:spPr>
          <a:xfrm>
            <a:off x="999565" y="4412549"/>
            <a:ext cx="4492905" cy="48909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dirty="0"/>
              <a:t>kind:</a:t>
            </a:r>
          </a:p>
          <a:p>
            <a:pPr lvl="1"/>
            <a:r>
              <a:rPr lang="en-GB" dirty="0"/>
              <a:t>Requires you to have Docker or </a:t>
            </a:r>
            <a:r>
              <a:rPr lang="en-GB" dirty="0" err="1"/>
              <a:t>Podman</a:t>
            </a:r>
            <a:r>
              <a:rPr lang="en-GB" dirty="0"/>
              <a:t> installed in your local computer</a:t>
            </a:r>
          </a:p>
        </p:txBody>
      </p:sp>
      <p:sp>
        <p:nvSpPr>
          <p:cNvPr id="9" name="Content Placeholder 2">
            <a:extLst>
              <a:ext uri="{FF2B5EF4-FFF2-40B4-BE49-F238E27FC236}">
                <a16:creationId xmlns:a16="http://schemas.microsoft.com/office/drawing/2014/main" id="{B0D7F70E-8EBD-42EE-4012-9FA36DFC5BDB}"/>
              </a:ext>
            </a:extLst>
          </p:cNvPr>
          <p:cNvSpPr txBox="1">
            <a:spLocks/>
          </p:cNvSpPr>
          <p:nvPr/>
        </p:nvSpPr>
        <p:spPr>
          <a:xfrm>
            <a:off x="5907741" y="6025590"/>
            <a:ext cx="5284694" cy="10072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hlinkClick r:id="rId3"/>
              </a:rPr>
              <a:t>https://kubernetes.io/docs/tasks/tools/</a:t>
            </a:r>
            <a:r>
              <a:rPr lang="en-GB" dirty="0"/>
              <a:t> </a:t>
            </a:r>
            <a:endParaRPr lang="en-LK" dirty="0"/>
          </a:p>
        </p:txBody>
      </p:sp>
    </p:spTree>
    <p:extLst>
      <p:ext uri="{BB962C8B-B14F-4D97-AF65-F5344CB8AC3E}">
        <p14:creationId xmlns:p14="http://schemas.microsoft.com/office/powerpoint/2010/main" val="3989119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6308-B55F-8D62-886D-F8396E23FB91}"/>
              </a:ext>
            </a:extLst>
          </p:cNvPr>
          <p:cNvSpPr>
            <a:spLocks noGrp="1"/>
          </p:cNvSpPr>
          <p:nvPr>
            <p:ph type="title"/>
          </p:nvPr>
        </p:nvSpPr>
        <p:spPr>
          <a:xfrm>
            <a:off x="1141413" y="340563"/>
            <a:ext cx="9905998" cy="1478570"/>
          </a:xfrm>
        </p:spPr>
        <p:txBody>
          <a:bodyPr/>
          <a:lstStyle/>
          <a:p>
            <a:r>
              <a:rPr lang="en-GB" dirty="0"/>
              <a:t>Managing cluster resources</a:t>
            </a:r>
            <a:endParaRPr lang="en-LK" dirty="0"/>
          </a:p>
        </p:txBody>
      </p:sp>
      <p:sp>
        <p:nvSpPr>
          <p:cNvPr id="3" name="Content Placeholder 2">
            <a:extLst>
              <a:ext uri="{FF2B5EF4-FFF2-40B4-BE49-F238E27FC236}">
                <a16:creationId xmlns:a16="http://schemas.microsoft.com/office/drawing/2014/main" id="{23AE9008-9095-1B84-FFEF-29FF42EF8C68}"/>
              </a:ext>
            </a:extLst>
          </p:cNvPr>
          <p:cNvSpPr>
            <a:spLocks noGrp="1"/>
          </p:cNvSpPr>
          <p:nvPr>
            <p:ph idx="1"/>
          </p:nvPr>
        </p:nvSpPr>
        <p:spPr>
          <a:xfrm>
            <a:off x="1141413" y="1616869"/>
            <a:ext cx="10517188" cy="4890901"/>
          </a:xfrm>
        </p:spPr>
        <p:txBody>
          <a:bodyPr>
            <a:normAutofit/>
          </a:bodyPr>
          <a:lstStyle/>
          <a:p>
            <a:r>
              <a:rPr lang="en-GB" b="1" dirty="0"/>
              <a:t>Create resource from file </a:t>
            </a:r>
            <a:r>
              <a:rPr lang="en-GB" dirty="0"/>
              <a:t>-</a:t>
            </a:r>
            <a:r>
              <a:rPr lang="en-GB" i="1" dirty="0"/>
              <a:t> </a:t>
            </a:r>
            <a:r>
              <a:rPr lang="en-GB" i="1" dirty="0" err="1"/>
              <a:t>kubectl</a:t>
            </a:r>
            <a:r>
              <a:rPr lang="en-GB" i="1" dirty="0"/>
              <a:t> create -f </a:t>
            </a:r>
            <a:r>
              <a:rPr lang="en-GB" i="1" dirty="0" err="1"/>
              <a:t>resource_file.yml</a:t>
            </a:r>
            <a:r>
              <a:rPr lang="en-GB" i="1" dirty="0"/>
              <a:t> </a:t>
            </a:r>
          </a:p>
          <a:p>
            <a:r>
              <a:rPr lang="en-GB" b="1" dirty="0"/>
              <a:t>Change existing (or create) resource based on file </a:t>
            </a:r>
            <a:r>
              <a:rPr lang="en-GB" dirty="0"/>
              <a:t>- </a:t>
            </a:r>
            <a:r>
              <a:rPr lang="en-GB" i="1" dirty="0" err="1"/>
              <a:t>kubectl</a:t>
            </a:r>
            <a:r>
              <a:rPr lang="en-GB" i="1" dirty="0"/>
              <a:t> apply -f </a:t>
            </a:r>
            <a:r>
              <a:rPr lang="en-GB" i="1" dirty="0" err="1"/>
              <a:t>resource_file.yml</a:t>
            </a:r>
            <a:r>
              <a:rPr lang="en-GB" i="1" dirty="0"/>
              <a:t> </a:t>
            </a:r>
          </a:p>
          <a:p>
            <a:r>
              <a:rPr lang="en-GB" b="1" dirty="0"/>
              <a:t>Delete existing resource </a:t>
            </a:r>
            <a:r>
              <a:rPr lang="en-GB" dirty="0"/>
              <a:t>- </a:t>
            </a:r>
            <a:r>
              <a:rPr lang="en-GB" i="1" dirty="0" err="1"/>
              <a:t>kubectl</a:t>
            </a:r>
            <a:r>
              <a:rPr lang="en-GB" i="1" dirty="0"/>
              <a:t> delete </a:t>
            </a:r>
            <a:r>
              <a:rPr lang="en-GB" i="1" dirty="0" err="1"/>
              <a:t>resource_type</a:t>
            </a:r>
            <a:r>
              <a:rPr lang="en-GB" i="1" dirty="0"/>
              <a:t> </a:t>
            </a:r>
            <a:r>
              <a:rPr lang="en-GB" i="1" dirty="0" err="1"/>
              <a:t>resource_name</a:t>
            </a:r>
            <a:r>
              <a:rPr lang="en-GB" dirty="0"/>
              <a:t> </a:t>
            </a:r>
          </a:p>
          <a:p>
            <a:r>
              <a:rPr lang="en-GB" b="1" dirty="0"/>
              <a:t>List resources of type </a:t>
            </a:r>
            <a:r>
              <a:rPr lang="en-GB" dirty="0"/>
              <a:t>- </a:t>
            </a:r>
            <a:r>
              <a:rPr lang="en-GB" i="1" dirty="0" err="1"/>
              <a:t>kubectl</a:t>
            </a:r>
            <a:r>
              <a:rPr lang="en-GB" i="1" dirty="0"/>
              <a:t> get </a:t>
            </a:r>
            <a:r>
              <a:rPr lang="en-GB" i="1" dirty="0" err="1"/>
              <a:t>resource_type</a:t>
            </a:r>
            <a:r>
              <a:rPr lang="en-GB" i="1" dirty="0"/>
              <a:t> </a:t>
            </a:r>
          </a:p>
          <a:p>
            <a:r>
              <a:rPr lang="en-GB" b="1" dirty="0"/>
              <a:t>Edit resource on the server </a:t>
            </a:r>
            <a:r>
              <a:rPr lang="en-GB" dirty="0"/>
              <a:t>- </a:t>
            </a:r>
            <a:r>
              <a:rPr lang="en-GB" i="1" dirty="0" err="1"/>
              <a:t>kubectl</a:t>
            </a:r>
            <a:r>
              <a:rPr lang="en-GB" i="1" dirty="0"/>
              <a:t> edit </a:t>
            </a:r>
            <a:r>
              <a:rPr lang="en-GB" i="1" dirty="0" err="1"/>
              <a:t>resource_type</a:t>
            </a:r>
            <a:r>
              <a:rPr lang="en-GB" i="1" dirty="0"/>
              <a:t> </a:t>
            </a:r>
            <a:r>
              <a:rPr lang="en-GB" i="1" dirty="0" err="1"/>
              <a:t>resource_name</a:t>
            </a:r>
            <a:endParaRPr lang="en-LK" i="1" dirty="0"/>
          </a:p>
        </p:txBody>
      </p:sp>
    </p:spTree>
    <p:extLst>
      <p:ext uri="{BB962C8B-B14F-4D97-AF65-F5344CB8AC3E}">
        <p14:creationId xmlns:p14="http://schemas.microsoft.com/office/powerpoint/2010/main" val="571005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6308-B55F-8D62-886D-F8396E23FB91}"/>
              </a:ext>
            </a:extLst>
          </p:cNvPr>
          <p:cNvSpPr>
            <a:spLocks noGrp="1"/>
          </p:cNvSpPr>
          <p:nvPr>
            <p:ph type="title"/>
          </p:nvPr>
        </p:nvSpPr>
        <p:spPr>
          <a:xfrm>
            <a:off x="1141413" y="340563"/>
            <a:ext cx="9905998" cy="1478570"/>
          </a:xfrm>
        </p:spPr>
        <p:txBody>
          <a:bodyPr/>
          <a:lstStyle/>
          <a:p>
            <a:r>
              <a:rPr lang="en-GB" dirty="0"/>
              <a:t>Debugging cluster resources</a:t>
            </a:r>
            <a:endParaRPr lang="en-LK" dirty="0"/>
          </a:p>
        </p:txBody>
      </p:sp>
      <p:sp>
        <p:nvSpPr>
          <p:cNvPr id="3" name="Content Placeholder 2">
            <a:extLst>
              <a:ext uri="{FF2B5EF4-FFF2-40B4-BE49-F238E27FC236}">
                <a16:creationId xmlns:a16="http://schemas.microsoft.com/office/drawing/2014/main" id="{23AE9008-9095-1B84-FFEF-29FF42EF8C68}"/>
              </a:ext>
            </a:extLst>
          </p:cNvPr>
          <p:cNvSpPr>
            <a:spLocks noGrp="1"/>
          </p:cNvSpPr>
          <p:nvPr>
            <p:ph idx="1"/>
          </p:nvPr>
        </p:nvSpPr>
        <p:spPr>
          <a:xfrm>
            <a:off x="1141413" y="1616869"/>
            <a:ext cx="10517188" cy="4890901"/>
          </a:xfrm>
        </p:spPr>
        <p:txBody>
          <a:bodyPr>
            <a:normAutofit/>
          </a:bodyPr>
          <a:lstStyle/>
          <a:p>
            <a:r>
              <a:rPr lang="en-GB" b="1" dirty="0"/>
              <a:t>Execute command on the container -</a:t>
            </a:r>
            <a:r>
              <a:rPr lang="en-GB" dirty="0"/>
              <a:t> </a:t>
            </a:r>
            <a:r>
              <a:rPr lang="en-GB" i="1" dirty="0" err="1"/>
              <a:t>kubectl</a:t>
            </a:r>
            <a:r>
              <a:rPr lang="en-GB" i="1" dirty="0"/>
              <a:t> exec [-it] </a:t>
            </a:r>
            <a:r>
              <a:rPr lang="en-GB" i="1" dirty="0" err="1"/>
              <a:t>pod_name</a:t>
            </a:r>
            <a:r>
              <a:rPr lang="en-GB" i="1" dirty="0"/>
              <a:t> </a:t>
            </a:r>
            <a:r>
              <a:rPr lang="en-GB" i="1" dirty="0" err="1"/>
              <a:t>process_to_run</a:t>
            </a:r>
            <a:endParaRPr lang="en-GB" i="1" dirty="0"/>
          </a:p>
          <a:p>
            <a:r>
              <a:rPr lang="en-GB" b="1" dirty="0"/>
              <a:t>Get container logs - </a:t>
            </a:r>
            <a:r>
              <a:rPr lang="en-GB" i="1" dirty="0" err="1"/>
              <a:t>kubectl</a:t>
            </a:r>
            <a:r>
              <a:rPr lang="en-GB" i="1" dirty="0"/>
              <a:t> logs </a:t>
            </a:r>
            <a:r>
              <a:rPr lang="en-GB" i="1" dirty="0" err="1"/>
              <a:t>pod_name</a:t>
            </a:r>
            <a:r>
              <a:rPr lang="en-GB" i="1" dirty="0"/>
              <a:t> [-c </a:t>
            </a:r>
            <a:r>
              <a:rPr lang="en-GB" i="1" dirty="0" err="1"/>
              <a:t>container_name</a:t>
            </a:r>
            <a:r>
              <a:rPr lang="en-GB" i="1" dirty="0"/>
              <a:t>]</a:t>
            </a:r>
          </a:p>
          <a:p>
            <a:r>
              <a:rPr lang="en-GB" b="1" dirty="0"/>
              <a:t>Forward port from a pod - </a:t>
            </a:r>
            <a:r>
              <a:rPr lang="en-GB" i="1" dirty="0" err="1"/>
              <a:t>kubectl</a:t>
            </a:r>
            <a:r>
              <a:rPr lang="en-GB" i="1" dirty="0"/>
              <a:t> port-forward </a:t>
            </a:r>
            <a:r>
              <a:rPr lang="en-GB" i="1" dirty="0" err="1"/>
              <a:t>pod_name</a:t>
            </a:r>
            <a:r>
              <a:rPr lang="en-GB" i="1" dirty="0"/>
              <a:t> </a:t>
            </a:r>
            <a:r>
              <a:rPr lang="en-GB" i="1" dirty="0" err="1"/>
              <a:t>local_port:remote_port</a:t>
            </a:r>
            <a:r>
              <a:rPr lang="en-GB" i="1" dirty="0"/>
              <a:t> </a:t>
            </a:r>
          </a:p>
          <a:p>
            <a:r>
              <a:rPr lang="en-GB" b="1" dirty="0"/>
              <a:t>Print detailed description of a resource -</a:t>
            </a:r>
            <a:r>
              <a:rPr lang="en-GB" dirty="0"/>
              <a:t> </a:t>
            </a:r>
            <a:r>
              <a:rPr lang="en-GB" i="1" dirty="0" err="1"/>
              <a:t>kubectl</a:t>
            </a:r>
            <a:r>
              <a:rPr lang="en-GB" i="1" dirty="0"/>
              <a:t> describe </a:t>
            </a:r>
            <a:r>
              <a:rPr lang="en-GB" i="1" dirty="0" err="1"/>
              <a:t>resource_type</a:t>
            </a:r>
            <a:r>
              <a:rPr lang="en-GB" i="1" dirty="0"/>
              <a:t> </a:t>
            </a:r>
            <a:r>
              <a:rPr lang="en-GB" i="1" dirty="0" err="1"/>
              <a:t>resource_name</a:t>
            </a:r>
            <a:endParaRPr lang="en-LK" i="1" dirty="0"/>
          </a:p>
        </p:txBody>
      </p:sp>
    </p:spTree>
    <p:extLst>
      <p:ext uri="{BB962C8B-B14F-4D97-AF65-F5344CB8AC3E}">
        <p14:creationId xmlns:p14="http://schemas.microsoft.com/office/powerpoint/2010/main" val="191411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6308-B55F-8D62-886D-F8396E23FB91}"/>
              </a:ext>
            </a:extLst>
          </p:cNvPr>
          <p:cNvSpPr>
            <a:spLocks noGrp="1"/>
          </p:cNvSpPr>
          <p:nvPr>
            <p:ph type="title"/>
          </p:nvPr>
        </p:nvSpPr>
        <p:spPr>
          <a:xfrm>
            <a:off x="1141413" y="340563"/>
            <a:ext cx="9905998" cy="1478570"/>
          </a:xfrm>
        </p:spPr>
        <p:txBody>
          <a:bodyPr/>
          <a:lstStyle/>
          <a:p>
            <a:r>
              <a:rPr lang="en-GB" dirty="0"/>
              <a:t>Few resource objects in k8s</a:t>
            </a:r>
            <a:endParaRPr lang="en-LK" dirty="0"/>
          </a:p>
        </p:txBody>
      </p:sp>
      <p:sp>
        <p:nvSpPr>
          <p:cNvPr id="3" name="Content Placeholder 2">
            <a:extLst>
              <a:ext uri="{FF2B5EF4-FFF2-40B4-BE49-F238E27FC236}">
                <a16:creationId xmlns:a16="http://schemas.microsoft.com/office/drawing/2014/main" id="{23AE9008-9095-1B84-FFEF-29FF42EF8C68}"/>
              </a:ext>
            </a:extLst>
          </p:cNvPr>
          <p:cNvSpPr>
            <a:spLocks noGrp="1"/>
          </p:cNvSpPr>
          <p:nvPr>
            <p:ph idx="1"/>
          </p:nvPr>
        </p:nvSpPr>
        <p:spPr>
          <a:xfrm>
            <a:off x="1141413" y="1616869"/>
            <a:ext cx="10517188" cy="4890901"/>
          </a:xfrm>
        </p:spPr>
        <p:txBody>
          <a:bodyPr>
            <a:normAutofit/>
          </a:bodyPr>
          <a:lstStyle/>
          <a:p>
            <a:r>
              <a:rPr lang="en-GB" b="1" dirty="0"/>
              <a:t>Replica Sets - </a:t>
            </a:r>
            <a:r>
              <a:rPr lang="en-GB" dirty="0"/>
              <a:t>Ensures desired number of pods exist by: scaling up or down and running new pods when nodes fail</a:t>
            </a:r>
          </a:p>
          <a:p>
            <a:r>
              <a:rPr lang="en-GB" b="1" i="1" dirty="0"/>
              <a:t>Deployment</a:t>
            </a:r>
          </a:p>
          <a:p>
            <a:pPr lvl="1"/>
            <a:r>
              <a:rPr lang="en-GB" b="0" i="0" dirty="0">
                <a:effectLst/>
              </a:rPr>
              <a:t>A </a:t>
            </a:r>
            <a:r>
              <a:rPr lang="en-GB" b="0" i="1" dirty="0">
                <a:effectLst/>
              </a:rPr>
              <a:t>Deployment</a:t>
            </a:r>
            <a:r>
              <a:rPr lang="en-GB" b="0" i="0" dirty="0">
                <a:effectLst/>
              </a:rPr>
              <a:t> provides declarative updates for </a:t>
            </a:r>
            <a:r>
              <a:rPr lang="en-GB" b="0" i="0" u="none" strike="noStrike" dirty="0">
                <a:effectLst/>
                <a:hlinkClick r:id="rId3">
                  <a:extLst>
                    <a:ext uri="{A12FA001-AC4F-418D-AE19-62706E023703}">
                      <ahyp:hlinkClr xmlns:ahyp="http://schemas.microsoft.com/office/drawing/2018/hyperlinkcolor" val="tx"/>
                    </a:ext>
                  </a:extLst>
                </a:hlinkClick>
              </a:rPr>
              <a:t>Pods</a:t>
            </a:r>
            <a:r>
              <a:rPr lang="en-GB" b="0" i="0" dirty="0">
                <a:effectLst/>
              </a:rPr>
              <a:t> and </a:t>
            </a:r>
            <a:r>
              <a:rPr lang="en-GB" b="0" i="0" u="none" strike="noStrike" dirty="0">
                <a:effectLst/>
                <a:hlinkClick r:id="rId4">
                  <a:extLst>
                    <a:ext uri="{A12FA001-AC4F-418D-AE19-62706E023703}">
                      <ahyp:hlinkClr xmlns:ahyp="http://schemas.microsoft.com/office/drawing/2018/hyperlinkcolor" val="tx"/>
                    </a:ext>
                  </a:extLst>
                </a:hlinkClick>
              </a:rPr>
              <a:t>ReplicaSets</a:t>
            </a:r>
            <a:r>
              <a:rPr lang="en-GB" b="0" i="0" dirty="0">
                <a:effectLst/>
              </a:rPr>
              <a:t>. You describe a </a:t>
            </a:r>
            <a:r>
              <a:rPr lang="en-GB" b="0" i="1" dirty="0">
                <a:effectLst/>
              </a:rPr>
              <a:t>desired state</a:t>
            </a:r>
            <a:r>
              <a:rPr lang="en-GB" b="0" i="0" dirty="0">
                <a:effectLst/>
              </a:rPr>
              <a:t> in a Deployment, and the Deployment </a:t>
            </a:r>
            <a:r>
              <a:rPr lang="en-GB" b="0" i="0" u="none" strike="noStrike" dirty="0">
                <a:effectLst/>
                <a:hlinkClick r:id="rId5">
                  <a:extLst>
                    <a:ext uri="{A12FA001-AC4F-418D-AE19-62706E023703}">
                      <ahyp:hlinkClr xmlns:ahyp="http://schemas.microsoft.com/office/drawing/2018/hyperlinkcolor" val="tx"/>
                    </a:ext>
                  </a:extLst>
                </a:hlinkClick>
              </a:rPr>
              <a:t>Controller</a:t>
            </a:r>
            <a:r>
              <a:rPr lang="en-GB" b="0" i="0" dirty="0">
                <a:effectLst/>
              </a:rPr>
              <a:t> changes the actual state to the desired state at a controlled rate. </a:t>
            </a:r>
          </a:p>
          <a:p>
            <a:r>
              <a:rPr lang="en-GB" b="1" i="1" dirty="0"/>
              <a:t>Service</a:t>
            </a:r>
          </a:p>
          <a:p>
            <a:pPr lvl="1"/>
            <a:r>
              <a:rPr lang="en-GB" sz="2400" dirty="0"/>
              <a:t>A method </a:t>
            </a:r>
            <a:r>
              <a:rPr lang="en-GB" sz="2400" b="0" i="0" dirty="0">
                <a:effectLst/>
              </a:rPr>
              <a:t>for exposing a network application that is running as one or more </a:t>
            </a:r>
            <a:r>
              <a:rPr lang="en-GB" sz="2400" b="0" i="0" u="none" strike="noStrike" dirty="0">
                <a:effectLst/>
                <a:hlinkClick r:id="rId3">
                  <a:extLst>
                    <a:ext uri="{A12FA001-AC4F-418D-AE19-62706E023703}">
                      <ahyp:hlinkClr xmlns:ahyp="http://schemas.microsoft.com/office/drawing/2018/hyperlinkcolor" val="tx"/>
                    </a:ext>
                  </a:extLst>
                </a:hlinkClick>
              </a:rPr>
              <a:t>Pods</a:t>
            </a:r>
            <a:r>
              <a:rPr lang="en-GB" sz="2400" b="0" i="0" dirty="0">
                <a:effectLst/>
              </a:rPr>
              <a:t> in your cluster.</a:t>
            </a:r>
          </a:p>
          <a:p>
            <a:pPr lvl="2"/>
            <a:r>
              <a:rPr lang="en-GB" sz="2200" dirty="0"/>
              <a:t>Cluster IP/ </a:t>
            </a:r>
            <a:r>
              <a:rPr lang="en-GB" sz="2200" dirty="0" err="1"/>
              <a:t>NodePort</a:t>
            </a:r>
            <a:r>
              <a:rPr lang="en-GB" sz="2200" dirty="0"/>
              <a:t>/ Load Balancer/ Ingress</a:t>
            </a:r>
            <a:endParaRPr lang="en-LK" sz="2200" b="1" i="1" dirty="0"/>
          </a:p>
        </p:txBody>
      </p:sp>
    </p:spTree>
    <p:extLst>
      <p:ext uri="{BB962C8B-B14F-4D97-AF65-F5344CB8AC3E}">
        <p14:creationId xmlns:p14="http://schemas.microsoft.com/office/powerpoint/2010/main" val="1551197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EE6FC9-E65E-8C7D-28C5-14D4E728AF5C}"/>
              </a:ext>
            </a:extLst>
          </p:cNvPr>
          <p:cNvPicPr>
            <a:picLocks noChangeAspect="1"/>
          </p:cNvPicPr>
          <p:nvPr/>
        </p:nvPicPr>
        <p:blipFill>
          <a:blip r:embed="rId3"/>
          <a:stretch>
            <a:fillRect/>
          </a:stretch>
        </p:blipFill>
        <p:spPr>
          <a:xfrm>
            <a:off x="1856048" y="330574"/>
            <a:ext cx="8479904" cy="6196852"/>
          </a:xfrm>
          <a:prstGeom prst="rect">
            <a:avLst/>
          </a:prstGeom>
        </p:spPr>
      </p:pic>
    </p:spTree>
    <p:extLst>
      <p:ext uri="{BB962C8B-B14F-4D97-AF65-F5344CB8AC3E}">
        <p14:creationId xmlns:p14="http://schemas.microsoft.com/office/powerpoint/2010/main" val="1941060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6308-B55F-8D62-886D-F8396E23FB91}"/>
              </a:ext>
            </a:extLst>
          </p:cNvPr>
          <p:cNvSpPr>
            <a:spLocks noGrp="1"/>
          </p:cNvSpPr>
          <p:nvPr>
            <p:ph type="title"/>
          </p:nvPr>
        </p:nvSpPr>
        <p:spPr>
          <a:xfrm>
            <a:off x="1141413" y="340563"/>
            <a:ext cx="9905998" cy="1478570"/>
          </a:xfrm>
        </p:spPr>
        <p:txBody>
          <a:bodyPr/>
          <a:lstStyle/>
          <a:p>
            <a:r>
              <a:rPr lang="en-US" dirty="0"/>
              <a:t>demo</a:t>
            </a:r>
            <a:endParaRPr lang="en-LK" dirty="0"/>
          </a:p>
        </p:txBody>
      </p:sp>
      <p:sp>
        <p:nvSpPr>
          <p:cNvPr id="3" name="Content Placeholder 2">
            <a:extLst>
              <a:ext uri="{FF2B5EF4-FFF2-40B4-BE49-F238E27FC236}">
                <a16:creationId xmlns:a16="http://schemas.microsoft.com/office/drawing/2014/main" id="{23AE9008-9095-1B84-FFEF-29FF42EF8C68}"/>
              </a:ext>
            </a:extLst>
          </p:cNvPr>
          <p:cNvSpPr>
            <a:spLocks noGrp="1"/>
          </p:cNvSpPr>
          <p:nvPr>
            <p:ph idx="1"/>
          </p:nvPr>
        </p:nvSpPr>
        <p:spPr>
          <a:xfrm>
            <a:off x="1141413" y="1616869"/>
            <a:ext cx="10517188" cy="4890901"/>
          </a:xfrm>
        </p:spPr>
        <p:txBody>
          <a:bodyPr>
            <a:normAutofit/>
          </a:bodyPr>
          <a:lstStyle/>
          <a:p>
            <a:r>
              <a:rPr lang="en-GB" b="1" i="1" dirty="0"/>
              <a:t>Defining a Pod</a:t>
            </a:r>
          </a:p>
          <a:p>
            <a:r>
              <a:rPr lang="en-GB" b="1" i="1" dirty="0"/>
              <a:t>Creating a </a:t>
            </a:r>
            <a:r>
              <a:rPr lang="en-GB" b="1" i="1" dirty="0" err="1"/>
              <a:t>ReplicaSet</a:t>
            </a:r>
            <a:endParaRPr lang="en-GB" b="1" i="1" dirty="0"/>
          </a:p>
          <a:p>
            <a:r>
              <a:rPr lang="en-GB" b="1" i="1" dirty="0"/>
              <a:t>Creating a Deployment</a:t>
            </a:r>
          </a:p>
          <a:p>
            <a:r>
              <a:rPr lang="en-GB" b="1" i="1" dirty="0"/>
              <a:t>Creating a Service and exposing it</a:t>
            </a:r>
            <a:endParaRPr lang="en-LK" i="1" dirty="0"/>
          </a:p>
        </p:txBody>
      </p:sp>
    </p:spTree>
    <p:extLst>
      <p:ext uri="{BB962C8B-B14F-4D97-AF65-F5344CB8AC3E}">
        <p14:creationId xmlns:p14="http://schemas.microsoft.com/office/powerpoint/2010/main" val="350619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EB02-BF79-3249-B57E-0CE3A2ACC845}"/>
              </a:ext>
            </a:extLst>
          </p:cNvPr>
          <p:cNvSpPr>
            <a:spLocks noGrp="1"/>
          </p:cNvSpPr>
          <p:nvPr>
            <p:ph type="title"/>
          </p:nvPr>
        </p:nvSpPr>
        <p:spPr>
          <a:xfrm>
            <a:off x="1143001" y="2689715"/>
            <a:ext cx="9905998" cy="1478570"/>
          </a:xfrm>
        </p:spPr>
        <p:txBody>
          <a:bodyPr/>
          <a:lstStyle/>
          <a:p>
            <a:pPr algn="ctr"/>
            <a:r>
              <a:rPr lang="en-LK" dirty="0"/>
              <a:t>What are containers and what problems does it solve?</a:t>
            </a:r>
          </a:p>
        </p:txBody>
      </p:sp>
    </p:spTree>
    <p:extLst>
      <p:ext uri="{BB962C8B-B14F-4D97-AF65-F5344CB8AC3E}">
        <p14:creationId xmlns:p14="http://schemas.microsoft.com/office/powerpoint/2010/main" val="43763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4A69-9365-F242-AE46-8EB55E589BB6}"/>
              </a:ext>
            </a:extLst>
          </p:cNvPr>
          <p:cNvSpPr>
            <a:spLocks noGrp="1"/>
          </p:cNvSpPr>
          <p:nvPr>
            <p:ph type="title"/>
          </p:nvPr>
        </p:nvSpPr>
        <p:spPr>
          <a:xfrm>
            <a:off x="1143001" y="2540307"/>
            <a:ext cx="9905998" cy="1478570"/>
          </a:xfrm>
        </p:spPr>
        <p:txBody>
          <a:bodyPr/>
          <a:lstStyle/>
          <a:p>
            <a:pPr algn="ctr"/>
            <a:r>
              <a:rPr lang="en-LK" dirty="0"/>
              <a:t>Q/A</a:t>
            </a:r>
          </a:p>
        </p:txBody>
      </p:sp>
    </p:spTree>
    <p:extLst>
      <p:ext uri="{BB962C8B-B14F-4D97-AF65-F5344CB8AC3E}">
        <p14:creationId xmlns:p14="http://schemas.microsoft.com/office/powerpoint/2010/main" val="2433403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2CF5F-C610-E043-9C2E-77EB63000898}"/>
              </a:ext>
            </a:extLst>
          </p:cNvPr>
          <p:cNvSpPr>
            <a:spLocks noGrp="1"/>
          </p:cNvSpPr>
          <p:nvPr>
            <p:ph type="title"/>
          </p:nvPr>
        </p:nvSpPr>
        <p:spPr/>
        <p:txBody>
          <a:bodyPr/>
          <a:lstStyle/>
          <a:p>
            <a:r>
              <a:rPr lang="en-LK" dirty="0"/>
              <a:t>references</a:t>
            </a:r>
          </a:p>
        </p:txBody>
      </p:sp>
      <p:sp>
        <p:nvSpPr>
          <p:cNvPr id="3" name="Content Placeholder 2">
            <a:extLst>
              <a:ext uri="{FF2B5EF4-FFF2-40B4-BE49-F238E27FC236}">
                <a16:creationId xmlns:a16="http://schemas.microsoft.com/office/drawing/2014/main" id="{0B6549C7-ADFD-A84F-B95D-EB7CBC00B2B0}"/>
              </a:ext>
            </a:extLst>
          </p:cNvPr>
          <p:cNvSpPr>
            <a:spLocks noGrp="1"/>
          </p:cNvSpPr>
          <p:nvPr>
            <p:ph idx="1"/>
          </p:nvPr>
        </p:nvSpPr>
        <p:spPr/>
        <p:txBody>
          <a:bodyPr>
            <a:normAutofit fontScale="62500" lnSpcReduction="20000"/>
          </a:bodyPr>
          <a:lstStyle/>
          <a:p>
            <a:r>
              <a:rPr lang="en-GB" dirty="0">
                <a:hlinkClick r:id="rId2"/>
              </a:rPr>
              <a:t>https://docs.docker.com/get-started/overview/</a:t>
            </a:r>
            <a:endParaRPr lang="en-GB" dirty="0"/>
          </a:p>
          <a:p>
            <a:r>
              <a:rPr lang="en-GB" dirty="0">
                <a:hlinkClick r:id="rId3"/>
              </a:rPr>
              <a:t>https://www.docker.com/blog/containers-and-vms-together/</a:t>
            </a:r>
            <a:endParaRPr lang="en-GB" dirty="0"/>
          </a:p>
          <a:p>
            <a:r>
              <a:rPr lang="en-GB" dirty="0">
                <a:hlinkClick r:id="rId4"/>
              </a:rPr>
              <a:t>https://www.redhat.com/en/topics/containers/containers-vs-vms</a:t>
            </a:r>
            <a:endParaRPr lang="en-GB" dirty="0"/>
          </a:p>
          <a:p>
            <a:r>
              <a:rPr lang="en-GB" dirty="0"/>
              <a:t>Docker Storage Drivers - </a:t>
            </a:r>
            <a:r>
              <a:rPr lang="en-GB" dirty="0">
                <a:hlinkClick r:id="rId5"/>
              </a:rPr>
              <a:t>https://docs.docker.com/storage/storagedriver/</a:t>
            </a:r>
            <a:endParaRPr lang="en-GB" dirty="0">
              <a:hlinkClick r:id="rId6"/>
            </a:endParaRPr>
          </a:p>
          <a:p>
            <a:r>
              <a:rPr lang="en-GB" dirty="0">
                <a:hlinkClick r:id="rId6"/>
              </a:rPr>
              <a:t>https://docs.docker.com/storage/storagedriver/select-storage-driver/</a:t>
            </a:r>
            <a:endParaRPr lang="en-GB" dirty="0"/>
          </a:p>
          <a:p>
            <a:r>
              <a:rPr lang="en-GB" dirty="0">
                <a:hlinkClick r:id="rId7"/>
              </a:rPr>
              <a:t>https://www.youtube.com/watch?v=cjXI-yxqGTI</a:t>
            </a:r>
            <a:endParaRPr lang="en-GB" dirty="0"/>
          </a:p>
          <a:p>
            <a:r>
              <a:rPr lang="en-GB" dirty="0"/>
              <a:t>Docker </a:t>
            </a:r>
            <a:r>
              <a:rPr lang="en-GB" dirty="0" err="1"/>
              <a:t>Buildx</a:t>
            </a:r>
            <a:r>
              <a:rPr lang="en-GB" dirty="0"/>
              <a:t> - </a:t>
            </a:r>
            <a:r>
              <a:rPr lang="en-GB" dirty="0">
                <a:hlinkClick r:id="rId8"/>
              </a:rPr>
              <a:t>https://docs.docker.com/buildx/working-with-buildx/</a:t>
            </a:r>
            <a:endParaRPr lang="en-GB" dirty="0"/>
          </a:p>
          <a:p>
            <a:r>
              <a:rPr lang="en-GB" dirty="0"/>
              <a:t>Jiang Huan </a:t>
            </a:r>
            <a:r>
              <a:rPr lang="en-GB" dirty="0" err="1"/>
              <a:t>BuildKit</a:t>
            </a:r>
            <a:r>
              <a:rPr lang="en-GB" dirty="0"/>
              <a:t> timings - </a:t>
            </a:r>
            <a:r>
              <a:rPr lang="en-GB" dirty="0">
                <a:hlinkClick r:id="rId9"/>
              </a:rPr>
              <a:t>https://medium.com/titansoft-engineering/docker-build-cache-sharing-on-multi-hosts-with-buildkit-and-buildx-eb8f7005918e</a:t>
            </a:r>
            <a:endParaRPr lang="en-GB" dirty="0"/>
          </a:p>
          <a:p>
            <a:r>
              <a:rPr lang="en-GB" dirty="0"/>
              <a:t>What is Docker </a:t>
            </a:r>
            <a:r>
              <a:rPr lang="en-GB" dirty="0" err="1"/>
              <a:t>BuildKit</a:t>
            </a:r>
            <a:r>
              <a:rPr lang="en-GB" dirty="0"/>
              <a:t> - </a:t>
            </a:r>
            <a:r>
              <a:rPr lang="en-GB" dirty="0">
                <a:hlinkClick r:id="rId10"/>
              </a:rPr>
              <a:t>https://brianchristner.io/what-is-docker-buildkit/</a:t>
            </a:r>
            <a:endParaRPr lang="en-GB" dirty="0"/>
          </a:p>
          <a:p>
            <a:pPr marL="0" indent="0">
              <a:buNone/>
            </a:pPr>
            <a:endParaRPr lang="en-GB" dirty="0"/>
          </a:p>
          <a:p>
            <a:pPr marL="0" indent="0">
              <a:buNone/>
            </a:pPr>
            <a:endParaRPr lang="en-GB" dirty="0"/>
          </a:p>
          <a:p>
            <a:pPr marL="0" indent="0">
              <a:buNone/>
            </a:pPr>
            <a:endParaRPr lang="en-GB" dirty="0"/>
          </a:p>
          <a:p>
            <a:endParaRPr lang="en-GB" dirty="0"/>
          </a:p>
          <a:p>
            <a:endParaRPr lang="en-GB" dirty="0"/>
          </a:p>
          <a:p>
            <a:endParaRPr lang="en-LK" dirty="0"/>
          </a:p>
        </p:txBody>
      </p:sp>
    </p:spTree>
    <p:extLst>
      <p:ext uri="{BB962C8B-B14F-4D97-AF65-F5344CB8AC3E}">
        <p14:creationId xmlns:p14="http://schemas.microsoft.com/office/powerpoint/2010/main" val="4278180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4A69-9365-F242-AE46-8EB55E589BB6}"/>
              </a:ext>
            </a:extLst>
          </p:cNvPr>
          <p:cNvSpPr>
            <a:spLocks noGrp="1"/>
          </p:cNvSpPr>
          <p:nvPr>
            <p:ph type="title"/>
          </p:nvPr>
        </p:nvSpPr>
        <p:spPr>
          <a:xfrm>
            <a:off x="1143001" y="2540307"/>
            <a:ext cx="9905998" cy="1478570"/>
          </a:xfrm>
        </p:spPr>
        <p:txBody>
          <a:bodyPr>
            <a:normAutofit/>
          </a:bodyPr>
          <a:lstStyle/>
          <a:p>
            <a:pPr algn="ctr"/>
            <a:r>
              <a:rPr lang="en-GB" dirty="0"/>
              <a:t>T</a:t>
            </a:r>
            <a:r>
              <a:rPr lang="en-LK" dirty="0"/>
              <a:t>hank you!</a:t>
            </a:r>
          </a:p>
        </p:txBody>
      </p:sp>
      <p:sp>
        <p:nvSpPr>
          <p:cNvPr id="3" name="TextBox 2">
            <a:extLst>
              <a:ext uri="{FF2B5EF4-FFF2-40B4-BE49-F238E27FC236}">
                <a16:creationId xmlns:a16="http://schemas.microsoft.com/office/drawing/2014/main" id="{55DAFEE2-2EE6-9244-AB9D-0CC46070747D}"/>
              </a:ext>
            </a:extLst>
          </p:cNvPr>
          <p:cNvSpPr txBox="1"/>
          <p:nvPr/>
        </p:nvSpPr>
        <p:spPr>
          <a:xfrm>
            <a:off x="1872712" y="4018877"/>
            <a:ext cx="8446576" cy="461665"/>
          </a:xfrm>
          <a:prstGeom prst="rect">
            <a:avLst/>
          </a:prstGeom>
          <a:noFill/>
        </p:spPr>
        <p:txBody>
          <a:bodyPr wrap="square" rtlCol="0">
            <a:spAutoFit/>
          </a:bodyPr>
          <a:lstStyle/>
          <a:p>
            <a:pPr algn="ctr"/>
            <a:r>
              <a:rPr lang="en-LK" sz="2400" dirty="0"/>
              <a:t>LinkedIn - </a:t>
            </a:r>
            <a:r>
              <a:rPr lang="en-GB" sz="2400" dirty="0">
                <a:hlinkClick r:id="rId2"/>
              </a:rPr>
              <a:t>https://lk.linkedin.com/in/ravindufernando</a:t>
            </a:r>
            <a:endParaRPr lang="en-GB" sz="2400" dirty="0"/>
          </a:p>
        </p:txBody>
      </p:sp>
    </p:spTree>
    <p:extLst>
      <p:ext uri="{BB962C8B-B14F-4D97-AF65-F5344CB8AC3E}">
        <p14:creationId xmlns:p14="http://schemas.microsoft.com/office/powerpoint/2010/main" val="3778409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A2BE-F2D5-0A40-A7B6-E33B4E182835}"/>
              </a:ext>
            </a:extLst>
          </p:cNvPr>
          <p:cNvSpPr>
            <a:spLocks noGrp="1"/>
          </p:cNvSpPr>
          <p:nvPr>
            <p:ph type="title"/>
          </p:nvPr>
        </p:nvSpPr>
        <p:spPr/>
        <p:txBody>
          <a:bodyPr/>
          <a:lstStyle/>
          <a:p>
            <a:r>
              <a:rPr lang="en-GB" dirty="0"/>
              <a:t>M</a:t>
            </a:r>
            <a:r>
              <a:rPr lang="en-LK" dirty="0"/>
              <a:t>atrix from hell increases the complexity</a:t>
            </a:r>
          </a:p>
        </p:txBody>
      </p:sp>
      <p:pic>
        <p:nvPicPr>
          <p:cNvPr id="38" name="Picture 37">
            <a:extLst>
              <a:ext uri="{FF2B5EF4-FFF2-40B4-BE49-F238E27FC236}">
                <a16:creationId xmlns:a16="http://schemas.microsoft.com/office/drawing/2014/main" id="{9C495D15-A303-4344-9517-4B0E0D9C900B}"/>
              </a:ext>
            </a:extLst>
          </p:cNvPr>
          <p:cNvPicPr>
            <a:picLocks noChangeAspect="1"/>
          </p:cNvPicPr>
          <p:nvPr/>
        </p:nvPicPr>
        <p:blipFill>
          <a:blip r:embed="rId3"/>
          <a:stretch>
            <a:fillRect/>
          </a:stretch>
        </p:blipFill>
        <p:spPr>
          <a:xfrm>
            <a:off x="1872121" y="1819740"/>
            <a:ext cx="8447757" cy="4028290"/>
          </a:xfrm>
          <a:prstGeom prst="rect">
            <a:avLst/>
          </a:prstGeom>
        </p:spPr>
      </p:pic>
    </p:spTree>
    <p:extLst>
      <p:ext uri="{BB962C8B-B14F-4D97-AF65-F5344CB8AC3E}">
        <p14:creationId xmlns:p14="http://schemas.microsoft.com/office/powerpoint/2010/main" val="374530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25FF5-0366-6F41-85E4-6D8BF2B1F735}"/>
              </a:ext>
            </a:extLst>
          </p:cNvPr>
          <p:cNvSpPr>
            <a:spLocks noGrp="1"/>
          </p:cNvSpPr>
          <p:nvPr>
            <p:ph type="title"/>
          </p:nvPr>
        </p:nvSpPr>
        <p:spPr/>
        <p:txBody>
          <a:bodyPr/>
          <a:lstStyle/>
          <a:p>
            <a:r>
              <a:rPr lang="en-LK" dirty="0"/>
              <a:t>Containers reduces the complexity</a:t>
            </a:r>
          </a:p>
        </p:txBody>
      </p:sp>
      <p:pic>
        <p:nvPicPr>
          <p:cNvPr id="5" name="Picture 4">
            <a:extLst>
              <a:ext uri="{FF2B5EF4-FFF2-40B4-BE49-F238E27FC236}">
                <a16:creationId xmlns:a16="http://schemas.microsoft.com/office/drawing/2014/main" id="{70406E4F-6109-224A-945D-BDBC8E9688F4}"/>
              </a:ext>
            </a:extLst>
          </p:cNvPr>
          <p:cNvPicPr>
            <a:picLocks noChangeAspect="1"/>
          </p:cNvPicPr>
          <p:nvPr/>
        </p:nvPicPr>
        <p:blipFill>
          <a:blip r:embed="rId3"/>
          <a:stretch>
            <a:fillRect/>
          </a:stretch>
        </p:blipFill>
        <p:spPr>
          <a:xfrm>
            <a:off x="1766428" y="1746465"/>
            <a:ext cx="8659143" cy="4128693"/>
          </a:xfrm>
          <a:prstGeom prst="rect">
            <a:avLst/>
          </a:prstGeom>
        </p:spPr>
      </p:pic>
    </p:spTree>
    <p:extLst>
      <p:ext uri="{BB962C8B-B14F-4D97-AF65-F5344CB8AC3E}">
        <p14:creationId xmlns:p14="http://schemas.microsoft.com/office/powerpoint/2010/main" val="2878700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6195-F0B5-424E-A4BE-2F25743C2646}"/>
              </a:ext>
            </a:extLst>
          </p:cNvPr>
          <p:cNvSpPr>
            <a:spLocks noGrp="1"/>
          </p:cNvSpPr>
          <p:nvPr>
            <p:ph type="title"/>
          </p:nvPr>
        </p:nvSpPr>
        <p:spPr/>
        <p:txBody>
          <a:bodyPr/>
          <a:lstStyle/>
          <a:p>
            <a:r>
              <a:rPr lang="en-LK" dirty="0"/>
              <a:t>In summary a container is,</a:t>
            </a:r>
          </a:p>
        </p:txBody>
      </p:sp>
      <p:sp>
        <p:nvSpPr>
          <p:cNvPr id="3" name="Content Placeholder 2">
            <a:extLst>
              <a:ext uri="{FF2B5EF4-FFF2-40B4-BE49-F238E27FC236}">
                <a16:creationId xmlns:a16="http://schemas.microsoft.com/office/drawing/2014/main" id="{D3010F09-516A-C942-A333-721D669A7918}"/>
              </a:ext>
            </a:extLst>
          </p:cNvPr>
          <p:cNvSpPr>
            <a:spLocks noGrp="1"/>
          </p:cNvSpPr>
          <p:nvPr>
            <p:ph idx="1"/>
          </p:nvPr>
        </p:nvSpPr>
        <p:spPr/>
        <p:txBody>
          <a:bodyPr/>
          <a:lstStyle/>
          <a:p>
            <a:r>
              <a:rPr lang="en-LK" dirty="0"/>
              <a:t>Just an isolated process running on the host machine. And a restricted process.</a:t>
            </a:r>
          </a:p>
          <a:p>
            <a:r>
              <a:rPr lang="en-LK" dirty="0"/>
              <a:t>Will share OS and, where appropriate, bins/ libraries and limited to what resources it can access.</a:t>
            </a:r>
          </a:p>
          <a:p>
            <a:r>
              <a:rPr lang="en-LK" dirty="0"/>
              <a:t>It exits when the process stops.</a:t>
            </a:r>
          </a:p>
          <a:p>
            <a:endParaRPr lang="en-LK" dirty="0"/>
          </a:p>
          <a:p>
            <a:pPr marL="0" indent="0">
              <a:buNone/>
            </a:pPr>
            <a:r>
              <a:rPr lang="en-LK" dirty="0"/>
              <a:t>“Containers are the next once-in-a-decade shift in IT infrastructure and process” </a:t>
            </a:r>
          </a:p>
        </p:txBody>
      </p:sp>
    </p:spTree>
    <p:extLst>
      <p:ext uri="{BB962C8B-B14F-4D97-AF65-F5344CB8AC3E}">
        <p14:creationId xmlns:p14="http://schemas.microsoft.com/office/powerpoint/2010/main" val="13327080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4942</TotalTime>
  <Words>4852</Words>
  <Application>Microsoft Macintosh PowerPoint</Application>
  <PresentationFormat>Widescreen</PresentationFormat>
  <Paragraphs>448</Paragraphs>
  <Slides>62</Slides>
  <Notes>34</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Inter</vt:lpstr>
      <vt:lpstr>Roboto</vt:lpstr>
      <vt:lpstr>Tw Cen MT</vt:lpstr>
      <vt:lpstr>Circuit</vt:lpstr>
      <vt:lpstr>Containers 101 </vt:lpstr>
      <vt:lpstr>About me</vt:lpstr>
      <vt:lpstr>Agenda</vt:lpstr>
      <vt:lpstr>Brief History – Infrastructure shifts over the decades</vt:lpstr>
      <vt:lpstr>VMS vs CONtainers</vt:lpstr>
      <vt:lpstr>What are containers and what problems does it solve?</vt:lpstr>
      <vt:lpstr>Matrix from hell increases the complexity</vt:lpstr>
      <vt:lpstr>Containers reduces the complexity</vt:lpstr>
      <vt:lpstr>In summary a container is,</vt:lpstr>
      <vt:lpstr>What is docker?</vt:lpstr>
      <vt:lpstr>PowerPoint Presentation</vt:lpstr>
      <vt:lpstr>What is Docker?</vt:lpstr>
      <vt:lpstr>Underlying technology in docker</vt:lpstr>
      <vt:lpstr>PowerPoint Presentation</vt:lpstr>
      <vt:lpstr>BASIC DOCKER COMMANDS</vt:lpstr>
      <vt:lpstr>PowerPoint Presentation</vt:lpstr>
      <vt:lpstr>PowerPoint Presentation</vt:lpstr>
      <vt:lpstr>Are there solutions other than docker?</vt:lpstr>
      <vt:lpstr>Deep dive into docker internals</vt:lpstr>
      <vt:lpstr>Docker architecture</vt:lpstr>
      <vt:lpstr>What happens when you run a container?</vt:lpstr>
      <vt:lpstr>Docker Objects</vt:lpstr>
      <vt:lpstr>PowerPoint Presentation</vt:lpstr>
      <vt:lpstr>Understanding Docker images/ containers internals</vt:lpstr>
      <vt:lpstr>PowerPoint Presentation</vt:lpstr>
      <vt:lpstr>PowerPoint Presentation</vt:lpstr>
      <vt:lpstr>PowerPoint Presentation</vt:lpstr>
      <vt:lpstr>PowerPoint Presentation</vt:lpstr>
      <vt:lpstr>PowerPoint Presentation</vt:lpstr>
      <vt:lpstr>Docker Objects cont…</vt:lpstr>
      <vt:lpstr>PowerPoint Presentation</vt:lpstr>
      <vt:lpstr>PowerPoint Presentation</vt:lpstr>
      <vt:lpstr>PowerPoint Presentation</vt:lpstr>
      <vt:lpstr>persistence data</vt:lpstr>
      <vt:lpstr>Docker compose</vt:lpstr>
      <vt:lpstr>Docker buildKit &amp; buildx</vt:lpstr>
      <vt:lpstr>Docker buildKit &amp; buildx cont…</vt:lpstr>
      <vt:lpstr>Docker buildKit &amp; buildx performance</vt:lpstr>
      <vt:lpstr>Demo</vt:lpstr>
      <vt:lpstr>How can we run containers at scale?</vt:lpstr>
      <vt:lpstr>Container orchestration</vt:lpstr>
      <vt:lpstr>Introduction to docker swarm</vt:lpstr>
      <vt:lpstr>Docker swarm key concepts</vt:lpstr>
      <vt:lpstr>PowerPoint Presentation</vt:lpstr>
      <vt:lpstr>PowerPoint Presentation</vt:lpstr>
      <vt:lpstr>PowerPoint Presentation</vt:lpstr>
      <vt:lpstr>PowerPoint Presentation</vt:lpstr>
      <vt:lpstr>Introduction to kubernetes</vt:lpstr>
      <vt:lpstr>What is kubernetes?</vt:lpstr>
      <vt:lpstr>It’s capable of…</vt:lpstr>
      <vt:lpstr>High level Architecture</vt:lpstr>
      <vt:lpstr>Basic building blocks</vt:lpstr>
      <vt:lpstr>PowerPoint Presentation</vt:lpstr>
      <vt:lpstr>Running things locally</vt:lpstr>
      <vt:lpstr>Managing cluster resources</vt:lpstr>
      <vt:lpstr>Debugging cluster resources</vt:lpstr>
      <vt:lpstr>Few resource objects in k8s</vt:lpstr>
      <vt:lpstr>PowerPoint Presentation</vt:lpstr>
      <vt:lpstr>demo</vt:lpstr>
      <vt:lpstr>Q/A</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 </dc:title>
  <dc:creator>Microsoft Office User</dc:creator>
  <cp:lastModifiedBy>Microsoft Office User</cp:lastModifiedBy>
  <cp:revision>88</cp:revision>
  <dcterms:created xsi:type="dcterms:W3CDTF">2021-07-04T14:08:53Z</dcterms:created>
  <dcterms:modified xsi:type="dcterms:W3CDTF">2024-02-24T03:59:11Z</dcterms:modified>
</cp:coreProperties>
</file>